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slideLayouts/slideLayout1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63" r:id="rId3"/>
    <p:sldMasterId id="2147483665" r:id="rId4"/>
    <p:sldMasterId id="2147483668" r:id="rId5"/>
    <p:sldMasterId id="2147483678" r:id="rId6"/>
    <p:sldMasterId id="2147483670" r:id="rId7"/>
    <p:sldMasterId id="2147483675" r:id="rId8"/>
    <p:sldMasterId id="2147483672" r:id="rId9"/>
  </p:sldMasterIdLst>
  <p:notesMasterIdLst>
    <p:notesMasterId r:id="rId63"/>
  </p:notesMasterIdLst>
  <p:handoutMasterIdLst>
    <p:handoutMasterId r:id="rId64"/>
  </p:handoutMasterIdLst>
  <p:sldIdLst>
    <p:sldId id="1952" r:id="rId10"/>
    <p:sldId id="1953" r:id="rId11"/>
    <p:sldId id="1913" r:id="rId12"/>
    <p:sldId id="374" r:id="rId13"/>
    <p:sldId id="1875" r:id="rId14"/>
    <p:sldId id="1876" r:id="rId15"/>
    <p:sldId id="1917" r:id="rId16"/>
    <p:sldId id="1791" r:id="rId17"/>
    <p:sldId id="1919" r:id="rId18"/>
    <p:sldId id="1920" r:id="rId19"/>
    <p:sldId id="1877" r:id="rId20"/>
    <p:sldId id="1921" r:id="rId21"/>
    <p:sldId id="1923" r:id="rId22"/>
    <p:sldId id="1924" r:id="rId23"/>
    <p:sldId id="1927" r:id="rId24"/>
    <p:sldId id="1880" r:id="rId25"/>
    <p:sldId id="1925" r:id="rId26"/>
    <p:sldId id="1916" r:id="rId27"/>
    <p:sldId id="1926" r:id="rId28"/>
    <p:sldId id="1914" r:id="rId29"/>
    <p:sldId id="1915" r:id="rId30"/>
    <p:sldId id="1929" r:id="rId31"/>
    <p:sldId id="1928" r:id="rId32"/>
    <p:sldId id="1930" r:id="rId33"/>
    <p:sldId id="1881" r:id="rId34"/>
    <p:sldId id="1883" r:id="rId35"/>
    <p:sldId id="1884" r:id="rId36"/>
    <p:sldId id="1885" r:id="rId37"/>
    <p:sldId id="1886" r:id="rId38"/>
    <p:sldId id="1887" r:id="rId39"/>
    <p:sldId id="1888" r:id="rId40"/>
    <p:sldId id="1889" r:id="rId41"/>
    <p:sldId id="1890" r:id="rId42"/>
    <p:sldId id="1891" r:id="rId43"/>
    <p:sldId id="1882" r:id="rId44"/>
    <p:sldId id="1931" r:id="rId45"/>
    <p:sldId id="1937" r:id="rId46"/>
    <p:sldId id="1938" r:id="rId47"/>
    <p:sldId id="1939" r:id="rId48"/>
    <p:sldId id="1940" r:id="rId49"/>
    <p:sldId id="1941" r:id="rId50"/>
    <p:sldId id="1942" r:id="rId51"/>
    <p:sldId id="1943" r:id="rId52"/>
    <p:sldId id="1944" r:id="rId53"/>
    <p:sldId id="1949" r:id="rId54"/>
    <p:sldId id="1947" r:id="rId55"/>
    <p:sldId id="1948" r:id="rId56"/>
    <p:sldId id="1950" r:id="rId57"/>
    <p:sldId id="1954" r:id="rId58"/>
    <p:sldId id="1955" r:id="rId59"/>
    <p:sldId id="1787" r:id="rId60"/>
    <p:sldId id="1911" r:id="rId61"/>
    <p:sldId id="1912"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00"/>
    <a:srgbClr val="D60093"/>
    <a:srgbClr val="0000FF"/>
    <a:srgbClr val="FFFFCC"/>
    <a:srgbClr val="CCFFCC"/>
    <a:srgbClr val="CCECFF"/>
    <a:srgbClr val="005EA4"/>
    <a:srgbClr val="CCFF99"/>
    <a:srgbClr val="99FF99"/>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autoAdjust="0"/>
    <p:restoredTop sz="86965" autoAdjust="0"/>
  </p:normalViewPr>
  <p:slideViewPr>
    <p:cSldViewPr>
      <p:cViewPr>
        <p:scale>
          <a:sx n="60" d="100"/>
          <a:sy n="60" d="100"/>
        </p:scale>
        <p:origin x="-1704" y="-1096"/>
      </p:cViewPr>
      <p:guideLst>
        <p:guide orient="horz" pos="2160"/>
        <p:guide pos="2880"/>
      </p:guideLst>
    </p:cSldViewPr>
  </p:slideViewPr>
  <p:outlineViewPr>
    <p:cViewPr>
      <p:scale>
        <a:sx n="33" d="100"/>
        <a:sy n="33" d="100"/>
      </p:scale>
      <p:origin x="0" y="18150"/>
    </p:cViewPr>
  </p:outlineViewPr>
  <p:notesTextViewPr>
    <p:cViewPr>
      <p:scale>
        <a:sx n="1" d="1"/>
        <a:sy n="1" d="1"/>
      </p:scale>
      <p:origin x="0" y="0"/>
    </p:cViewPr>
  </p:notesTextViewPr>
  <p:sorterViewPr>
    <p:cViewPr>
      <p:scale>
        <a:sx n="80" d="100"/>
        <a:sy n="80" d="100"/>
      </p:scale>
      <p:origin x="0" y="0"/>
    </p:cViewPr>
  </p:sorterViewPr>
  <p:notesViewPr>
    <p:cSldViewPr>
      <p:cViewPr>
        <p:scale>
          <a:sx n="60" d="100"/>
          <a:sy n="60" d="100"/>
        </p:scale>
        <p:origin x="-2748" y="2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CBA0846-EC1A-40DB-8F81-96AE9A64BBB3}" type="datetimeFigureOut">
              <a:rPr lang="en-US" smtClean="0"/>
              <a:t>2/10/20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CE0DA8-8A21-4DAB-8D09-F8325147C991}" type="slidenum">
              <a:rPr lang="en-US" smtClean="0"/>
              <a:t>‹#›</a:t>
            </a:fld>
            <a:endParaRPr lang="en-US"/>
          </a:p>
        </p:txBody>
      </p:sp>
    </p:spTree>
    <p:extLst>
      <p:ext uri="{BB962C8B-B14F-4D97-AF65-F5344CB8AC3E}">
        <p14:creationId xmlns:p14="http://schemas.microsoft.com/office/powerpoint/2010/main" val="4026689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5DD168-A957-4784-9C8A-5438585B9AF9}" type="datetimeFigureOut">
              <a:rPr lang="en-US" smtClean="0"/>
              <a:t>2/10/20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F6792-DBE1-4461-97FA-F85A7B48814E}" type="slidenum">
              <a:rPr lang="en-US" smtClean="0"/>
              <a:t>‹#›</a:t>
            </a:fld>
            <a:endParaRPr lang="en-US"/>
          </a:p>
        </p:txBody>
      </p:sp>
    </p:spTree>
    <p:extLst>
      <p:ext uri="{BB962C8B-B14F-4D97-AF65-F5344CB8AC3E}">
        <p14:creationId xmlns:p14="http://schemas.microsoft.com/office/powerpoint/2010/main" val="281579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a:t>
            </a:fld>
            <a:endParaRPr lang="en-US" dirty="0"/>
          </a:p>
        </p:txBody>
      </p:sp>
    </p:spTree>
    <p:extLst>
      <p:ext uri="{BB962C8B-B14F-4D97-AF65-F5344CB8AC3E}">
        <p14:creationId xmlns:p14="http://schemas.microsoft.com/office/powerpoint/2010/main" val="1362360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28</a:t>
            </a:fld>
            <a:endParaRPr lang="en-US"/>
          </a:p>
        </p:txBody>
      </p:sp>
    </p:spTree>
    <p:extLst>
      <p:ext uri="{BB962C8B-B14F-4D97-AF65-F5344CB8AC3E}">
        <p14:creationId xmlns:p14="http://schemas.microsoft.com/office/powerpoint/2010/main" val="1668515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29</a:t>
            </a:fld>
            <a:endParaRPr lang="en-US"/>
          </a:p>
        </p:txBody>
      </p:sp>
    </p:spTree>
    <p:extLst>
      <p:ext uri="{BB962C8B-B14F-4D97-AF65-F5344CB8AC3E}">
        <p14:creationId xmlns:p14="http://schemas.microsoft.com/office/powerpoint/2010/main" val="4273012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notion that banks create money by making loans is a new and perhaps awkward idea for students.  The following slide may help.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30</a:t>
            </a:fld>
            <a:endParaRPr lang="en-US"/>
          </a:p>
        </p:txBody>
      </p:sp>
    </p:spTree>
    <p:extLst>
      <p:ext uri="{BB962C8B-B14F-4D97-AF65-F5344CB8AC3E}">
        <p14:creationId xmlns:p14="http://schemas.microsoft.com/office/powerpoint/2010/main" val="2337852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Students more easily accept the idea that banks create money when they see that banks do not create wealth.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31</a:t>
            </a:fld>
            <a:endParaRPr lang="en-US"/>
          </a:p>
        </p:txBody>
      </p:sp>
    </p:spTree>
    <p:extLst>
      <p:ext uri="{BB962C8B-B14F-4D97-AF65-F5344CB8AC3E}">
        <p14:creationId xmlns:p14="http://schemas.microsoft.com/office/powerpoint/2010/main" val="2337852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32</a:t>
            </a:fld>
            <a:endParaRPr lang="en-US"/>
          </a:p>
        </p:txBody>
      </p:sp>
    </p:spTree>
    <p:extLst>
      <p:ext uri="{BB962C8B-B14F-4D97-AF65-F5344CB8AC3E}">
        <p14:creationId xmlns:p14="http://schemas.microsoft.com/office/powerpoint/2010/main" val="2222385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33</a:t>
            </a:fld>
            <a:endParaRPr lang="en-US"/>
          </a:p>
        </p:txBody>
      </p:sp>
    </p:spTree>
    <p:extLst>
      <p:ext uri="{BB962C8B-B14F-4D97-AF65-F5344CB8AC3E}">
        <p14:creationId xmlns:p14="http://schemas.microsoft.com/office/powerpoint/2010/main" val="3010757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34</a:t>
            </a:fld>
            <a:endParaRPr lang="en-US"/>
          </a:p>
        </p:txBody>
      </p:sp>
    </p:spTree>
    <p:extLst>
      <p:ext uri="{BB962C8B-B14F-4D97-AF65-F5344CB8AC3E}">
        <p14:creationId xmlns:p14="http://schemas.microsoft.com/office/powerpoint/2010/main" val="3303508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35</a:t>
            </a:fld>
            <a:endParaRPr lang="en-US"/>
          </a:p>
        </p:txBody>
      </p:sp>
    </p:spTree>
    <p:extLst>
      <p:ext uri="{BB962C8B-B14F-4D97-AF65-F5344CB8AC3E}">
        <p14:creationId xmlns:p14="http://schemas.microsoft.com/office/powerpoint/2010/main" val="1190868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36</a:t>
            </a:fld>
            <a:endParaRPr lang="en-US"/>
          </a:p>
        </p:txBody>
      </p:sp>
    </p:spTree>
    <p:extLst>
      <p:ext uri="{BB962C8B-B14F-4D97-AF65-F5344CB8AC3E}">
        <p14:creationId xmlns:p14="http://schemas.microsoft.com/office/powerpoint/2010/main" val="1190868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The prime rate (the rate banks charge on loans to their best customers; IRSTPI01USM156N) and the 3-month Treasury Bill rate (TB3MS) are very highly correlated with the Fed Funds rate.  </a:t>
            </a:r>
          </a:p>
          <a:p>
            <a:pPr eaLnBrk="1" hangingPunct="1"/>
            <a:endParaRPr lang="en-US" dirty="0" smtClean="0"/>
          </a:p>
          <a:p>
            <a:pPr eaLnBrk="1" hangingPunct="1"/>
            <a:r>
              <a:rPr lang="en-US" dirty="0" smtClean="0"/>
              <a:t>The mortgage rate shown is the 30-year fixed rate (MORTGAGE30US).  It is less correlated with the Federal Funds rate (DFF), but this is to be expected:  Fed Funds are overnight loans between banks, while mortgages are 30-year loans to consumers.  </a:t>
            </a:r>
          </a:p>
          <a:p>
            <a:pPr eaLnBrk="1" hangingPunct="1"/>
            <a:endParaRPr lang="en-US" dirty="0" smtClean="0"/>
          </a:p>
          <a:p>
            <a:pPr eaLnBrk="1" hangingPunct="1"/>
            <a:r>
              <a:rPr lang="en-US" dirty="0" smtClean="0"/>
              <a:t>source:  FRED database</a:t>
            </a:r>
          </a:p>
          <a:p>
            <a:pPr eaLnBrk="1" hangingPunct="1"/>
            <a:r>
              <a:rPr lang="en-US" dirty="0" smtClean="0"/>
              <a:t>http://research.stlouisfed.org/fred2/</a:t>
            </a:r>
          </a:p>
          <a:p>
            <a:pPr eaLnBrk="1" hangingPunct="1"/>
            <a:r>
              <a:rPr lang="en-US" dirty="0" smtClean="0"/>
              <a:t>Image permalink: https://fred.stlouisfed.org/graph/fredgraph.png?g=5lC5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48</a:t>
            </a:fld>
            <a:endParaRPr lang="en-US"/>
          </a:p>
        </p:txBody>
      </p:sp>
    </p:spTree>
    <p:extLst>
      <p:ext uri="{BB962C8B-B14F-4D97-AF65-F5344CB8AC3E}">
        <p14:creationId xmlns:p14="http://schemas.microsoft.com/office/powerpoint/2010/main" val="3725826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“Double coincidence of wants” simply means that two people have to want each other’s stuff.</a:t>
            </a:r>
          </a:p>
          <a:p>
            <a:pPr eaLnBrk="1" hangingPunct="1"/>
            <a:endParaRPr lang="en-US" dirty="0" smtClean="0"/>
          </a:p>
        </p:txBody>
      </p:sp>
      <p:sp>
        <p:nvSpPr>
          <p:cNvPr id="4" name="Slide Number Placeholder 3"/>
          <p:cNvSpPr>
            <a:spLocks noGrp="1"/>
          </p:cNvSpPr>
          <p:nvPr>
            <p:ph type="sldNum" sz="quarter" idx="10"/>
          </p:nvPr>
        </p:nvSpPr>
        <p:spPr/>
        <p:txBody>
          <a:bodyPr/>
          <a:lstStyle/>
          <a:p>
            <a:fld id="{2CAF6792-DBE1-4461-97FA-F85A7B48814E}" type="slidenum">
              <a:rPr lang="en-US" smtClean="0"/>
              <a:t>5</a:t>
            </a:fld>
            <a:endParaRPr lang="en-US" dirty="0"/>
          </a:p>
        </p:txBody>
      </p:sp>
    </p:spTree>
    <p:extLst>
      <p:ext uri="{BB962C8B-B14F-4D97-AF65-F5344CB8AC3E}">
        <p14:creationId xmlns:p14="http://schemas.microsoft.com/office/powerpoint/2010/main" val="811569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0" cy="0"/>
          </a:xfrm>
          <a:prstGeom prst="rect">
            <a:avLst/>
          </a:prstGeom>
          <a:noFill/>
          <a:ln w="12700">
            <a:solidFill>
              <a:prstClr val="black"/>
            </a:solidFill>
          </a:ln>
        </p:spPr>
      </p:sp>
      <p:sp>
        <p:nvSpPr>
          <p:cNvPr id="3" name="Notes Placeholder"/>
          <p:cNvSpPr>
            <a:spLocks noGrp="1"/>
          </p:cNvSpPr>
          <p:nvPr>
            <p:ph type="body" idx="1"/>
          </p:nvPr>
        </p:nvSpPr>
        <p:spPr>
          <a:xfrm>
            <a:off x="0" y="0"/>
            <a:ext cx="5486400" cy="3600450"/>
          </a:xfrm>
          <a:prstGeom prst="rect">
            <a:avLst/>
          </a:prstGeom>
        </p:spPr>
        <p:txBody>
          <a:bodyPr/>
          <a:lstStyle/>
          <a:p>
            <a:pPr marL="0" marR="0" lvl="0" indent="0" algn="l" fontAlgn="base">
              <a:lnSpc>
                <a:spcPct val="100000"/>
              </a:lnSpc>
            </a:pPr>
            <a:r>
              <a:rPr lang="en-US" sz="1000" u="none">
                <a:solidFill>
                  <a:srgbClr val="000000">
                    <a:alpha val="100000"/>
                  </a:srgbClr>
                </a:solidFill>
                <a:latin typeface="Calibri"/>
              </a:rPr>
              <a:t>Source:
            Federal Reserve Bank of New York
Release:
            Federal Funds Data
Units: 
Percent, Not Seasonally Adjusted
Frequency: 
          Daily
The federal funds market consists of domestic unsecured borrowings in U.S. dollars by depository institutions from other depository institutions and certain other entities, primarily government-sponsored enterprises.The effective federal funds rate (EFFR) is calculated as a volume-weighted median of overnight federal funds transactions reported in the FR 2420 Report of Selected Money Market Rates.For more information, visit the Federal Reserve Bank of New York.
Federal Reserve Bank of New York,
                    Effective Federal Funds Rate [EFFR],
                    retrieved from FRED,
                    Federal Reserve Bank of St. Louis;
                    https://fred.stlouisfed.org/series/EFFR,
                    February 10, 2020.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51</a:t>
            </a:fld>
            <a:endParaRPr lang="en-US"/>
          </a:p>
        </p:txBody>
      </p:sp>
    </p:spTree>
    <p:extLst>
      <p:ext uri="{BB962C8B-B14F-4D97-AF65-F5344CB8AC3E}">
        <p14:creationId xmlns:p14="http://schemas.microsoft.com/office/powerpoint/2010/main" val="3706611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52</a:t>
            </a:fld>
            <a:endParaRPr lang="en-US"/>
          </a:p>
        </p:txBody>
      </p:sp>
    </p:spTree>
    <p:extLst>
      <p:ext uri="{BB962C8B-B14F-4D97-AF65-F5344CB8AC3E}">
        <p14:creationId xmlns:p14="http://schemas.microsoft.com/office/powerpoint/2010/main" val="3706611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53</a:t>
            </a:fld>
            <a:endParaRPr lang="en-US"/>
          </a:p>
        </p:txBody>
      </p:sp>
    </p:spTree>
    <p:extLst>
      <p:ext uri="{BB962C8B-B14F-4D97-AF65-F5344CB8AC3E}">
        <p14:creationId xmlns:p14="http://schemas.microsoft.com/office/powerpoint/2010/main" val="3706611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Intrinsic value means the commodity would have value even if it weren’t being used as money. </a:t>
            </a:r>
          </a:p>
          <a:p>
            <a:pPr eaLnBrk="1" hangingPunct="1"/>
            <a:endParaRPr lang="en-US" dirty="0" smtClean="0"/>
          </a:p>
          <a:p>
            <a:pPr eaLnBrk="1" hangingPunct="1"/>
            <a:endParaRPr lang="en-US" dirty="0" smtClean="0"/>
          </a:p>
          <a:p>
            <a:pPr eaLnBrk="1" hangingPunct="1"/>
            <a:r>
              <a:rPr lang="en-US" dirty="0" smtClean="0"/>
              <a:t>Fiat money is worthless</a:t>
            </a:r>
            <a:r>
              <a:rPr lang="en-US" sz="1200" dirty="0" smtClean="0"/>
              <a:t>—</a:t>
            </a:r>
            <a:r>
              <a:rPr lang="en-US" dirty="0" smtClean="0"/>
              <a:t>except as money.  Yet, people are happy to accept your dollars (or euros or yen or whatever) because they know they will be able to spend the currency.  </a:t>
            </a:r>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6</a:t>
            </a:fld>
            <a:endParaRPr lang="en-US" dirty="0"/>
          </a:p>
        </p:txBody>
      </p:sp>
    </p:spTree>
    <p:extLst>
      <p:ext uri="{BB962C8B-B14F-4D97-AF65-F5344CB8AC3E}">
        <p14:creationId xmlns:p14="http://schemas.microsoft.com/office/powerpoint/2010/main" val="46363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Money is a medium of exchange.  That just means you use money to buy stuff.  </a:t>
            </a:r>
          </a:p>
          <a:p>
            <a:pPr eaLnBrk="1" hangingPunct="1"/>
            <a:endParaRPr lang="en-US" dirty="0" smtClean="0"/>
          </a:p>
          <a:p>
            <a:pPr eaLnBrk="1" hangingPunct="1"/>
            <a:r>
              <a:rPr lang="en-US" dirty="0" smtClean="0"/>
              <a:t>Money is a unit of account.  The price or monetary value of virtually everything is measured in the same units</a:t>
            </a:r>
            <a:r>
              <a:rPr lang="en-US" sz="1200" dirty="0" smtClean="0"/>
              <a:t>—</a:t>
            </a:r>
            <a:r>
              <a:rPr lang="en-US" dirty="0" smtClean="0"/>
              <a:t>dollars (in the U.S., or substitute your country’s currency if you’re located outside the U.S.).  Imagine how hard it would be to plan your budget or comparison shop if sellers each used their own system of measuring prices.  </a:t>
            </a:r>
          </a:p>
          <a:p>
            <a:pPr eaLnBrk="1" hangingPunct="1"/>
            <a:endParaRPr lang="en-US" dirty="0" smtClean="0"/>
          </a:p>
          <a:p>
            <a:pPr eaLnBrk="1" hangingPunct="1"/>
            <a:r>
              <a:rPr lang="en-US" dirty="0" smtClean="0"/>
              <a:t>Money is a store of value.  Money holds its value over time, so you don’t have to spend it immediately upon receiving it.  </a:t>
            </a:r>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8</a:t>
            </a:fld>
            <a:endParaRPr lang="en-US" dirty="0"/>
          </a:p>
        </p:txBody>
      </p:sp>
    </p:spTree>
    <p:extLst>
      <p:ext uri="{BB962C8B-B14F-4D97-AF65-F5344CB8AC3E}">
        <p14:creationId xmlns:p14="http://schemas.microsoft.com/office/powerpoint/2010/main" val="1042560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11</a:t>
            </a:fld>
            <a:endParaRPr lang="en-US" dirty="0"/>
          </a:p>
        </p:txBody>
      </p:sp>
    </p:spTree>
    <p:extLst>
      <p:ext uri="{BB962C8B-B14F-4D97-AF65-F5344CB8AC3E}">
        <p14:creationId xmlns:p14="http://schemas.microsoft.com/office/powerpoint/2010/main" val="2553309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16</a:t>
            </a:fld>
            <a:endParaRPr lang="en-US"/>
          </a:p>
        </p:txBody>
      </p:sp>
    </p:spTree>
    <p:extLst>
      <p:ext uri="{BB962C8B-B14F-4D97-AF65-F5344CB8AC3E}">
        <p14:creationId xmlns:p14="http://schemas.microsoft.com/office/powerpoint/2010/main" val="411420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AF6792-DBE1-4461-97FA-F85A7B48814E}" type="slidenum">
              <a:rPr lang="en-US" smtClean="0"/>
              <a:t>25</a:t>
            </a:fld>
            <a:endParaRPr lang="en-US"/>
          </a:p>
        </p:txBody>
      </p:sp>
    </p:spTree>
    <p:extLst>
      <p:ext uri="{BB962C8B-B14F-4D97-AF65-F5344CB8AC3E}">
        <p14:creationId xmlns:p14="http://schemas.microsoft.com/office/powerpoint/2010/main" val="1905707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26</a:t>
            </a:fld>
            <a:endParaRPr lang="en-US"/>
          </a:p>
        </p:txBody>
      </p:sp>
    </p:spTree>
    <p:extLst>
      <p:ext uri="{BB962C8B-B14F-4D97-AF65-F5344CB8AC3E}">
        <p14:creationId xmlns:p14="http://schemas.microsoft.com/office/powerpoint/2010/main" val="298424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AF6792-DBE1-4461-97FA-F85A7B48814E}" type="slidenum">
              <a:rPr lang="en-US" smtClean="0"/>
              <a:t>27</a:t>
            </a:fld>
            <a:endParaRPr lang="en-US"/>
          </a:p>
        </p:txBody>
      </p:sp>
    </p:spTree>
    <p:extLst>
      <p:ext uri="{BB962C8B-B14F-4D97-AF65-F5344CB8AC3E}">
        <p14:creationId xmlns:p14="http://schemas.microsoft.com/office/powerpoint/2010/main" val="680686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6054725" y="5707063"/>
            <a:ext cx="30892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itchFamily="34" charset="0"/>
              </a:defRPr>
            </a:lvl1pPr>
            <a:lvl2pPr marL="742950" indent="-285750" eaLnBrk="0" hangingPunct="0">
              <a:defRPr sz="3400">
                <a:solidFill>
                  <a:schemeClr val="tx1"/>
                </a:solidFill>
                <a:latin typeface="Arial" pitchFamily="34" charset="0"/>
              </a:defRPr>
            </a:lvl2pPr>
            <a:lvl3pPr marL="1143000" indent="-228600" eaLnBrk="0" hangingPunct="0">
              <a:defRPr sz="3400">
                <a:solidFill>
                  <a:schemeClr val="tx1"/>
                </a:solidFill>
                <a:latin typeface="Arial" pitchFamily="34" charset="0"/>
              </a:defRPr>
            </a:lvl3pPr>
            <a:lvl4pPr marL="1600200" indent="-228600" eaLnBrk="0" hangingPunct="0">
              <a:defRPr sz="3400">
                <a:solidFill>
                  <a:schemeClr val="tx1"/>
                </a:solidFill>
                <a:latin typeface="Arial" pitchFamily="34" charset="0"/>
              </a:defRPr>
            </a:lvl4pPr>
            <a:lvl5pPr marL="2057400" indent="-228600" eaLnBrk="0" hangingPunct="0">
              <a:defRPr sz="3400">
                <a:solidFill>
                  <a:schemeClr val="tx1"/>
                </a:solidFill>
                <a:latin typeface="Arial" pitchFamily="34" charset="0"/>
              </a:defRPr>
            </a:lvl5pPr>
            <a:lvl6pPr marL="2514600" indent="-228600" algn="ctr" eaLnBrk="0" fontAlgn="base" hangingPunct="0">
              <a:spcBef>
                <a:spcPct val="20000"/>
              </a:spcBef>
              <a:spcAft>
                <a:spcPct val="0"/>
              </a:spcAft>
              <a:buChar char="•"/>
              <a:defRPr sz="3400">
                <a:solidFill>
                  <a:schemeClr val="tx1"/>
                </a:solidFill>
                <a:latin typeface="Arial" pitchFamily="34" charset="0"/>
              </a:defRPr>
            </a:lvl6pPr>
            <a:lvl7pPr marL="2971800" indent="-228600" algn="ctr" eaLnBrk="0" fontAlgn="base" hangingPunct="0">
              <a:spcBef>
                <a:spcPct val="20000"/>
              </a:spcBef>
              <a:spcAft>
                <a:spcPct val="0"/>
              </a:spcAft>
              <a:buChar char="•"/>
              <a:defRPr sz="3400">
                <a:solidFill>
                  <a:schemeClr val="tx1"/>
                </a:solidFill>
                <a:latin typeface="Arial" pitchFamily="34" charset="0"/>
              </a:defRPr>
            </a:lvl7pPr>
            <a:lvl8pPr marL="3429000" indent="-228600" algn="ctr" eaLnBrk="0" fontAlgn="base" hangingPunct="0">
              <a:spcBef>
                <a:spcPct val="20000"/>
              </a:spcBef>
              <a:spcAft>
                <a:spcPct val="0"/>
              </a:spcAft>
              <a:buChar char="•"/>
              <a:defRPr sz="3400">
                <a:solidFill>
                  <a:schemeClr val="tx1"/>
                </a:solidFill>
                <a:latin typeface="Arial" pitchFamily="34" charset="0"/>
              </a:defRPr>
            </a:lvl8pPr>
            <a:lvl9pPr marL="3886200" indent="-228600" algn="ctr" eaLnBrk="0" fontAlgn="base" hangingPunct="0">
              <a:spcBef>
                <a:spcPct val="20000"/>
              </a:spcBef>
              <a:spcAft>
                <a:spcPct val="0"/>
              </a:spcAft>
              <a:buChar char="•"/>
              <a:defRPr sz="3400">
                <a:solidFill>
                  <a:schemeClr val="tx1"/>
                </a:solidFill>
                <a:latin typeface="Arial" pitchFamily="34" charset="0"/>
              </a:defRPr>
            </a:lvl9pPr>
          </a:lstStyle>
          <a:p>
            <a:pPr algn="ctr" eaLnBrk="1" fontAlgn="base" hangingPunct="1">
              <a:lnSpc>
                <a:spcPct val="80000"/>
              </a:lnSpc>
              <a:spcBef>
                <a:spcPct val="20000"/>
              </a:spcBef>
              <a:spcAft>
                <a:spcPct val="0"/>
              </a:spcAft>
              <a:defRPr/>
            </a:pPr>
            <a:r>
              <a:rPr lang="en-US" altLang="en-US" sz="1400" dirty="0" smtClean="0">
                <a:solidFill>
                  <a:srgbClr val="000000"/>
                </a:solidFill>
              </a:rPr>
              <a:t>Premium PowerPoint Slides by: </a:t>
            </a:r>
          </a:p>
          <a:p>
            <a:pPr algn="ctr" eaLnBrk="1" fontAlgn="base" hangingPunct="1">
              <a:lnSpc>
                <a:spcPct val="80000"/>
              </a:lnSpc>
              <a:spcBef>
                <a:spcPct val="20000"/>
              </a:spcBef>
              <a:spcAft>
                <a:spcPct val="0"/>
              </a:spcAft>
              <a:defRPr/>
            </a:pPr>
            <a:r>
              <a:rPr lang="en-US" altLang="en-US" sz="1400" dirty="0" smtClean="0">
                <a:solidFill>
                  <a:srgbClr val="000000"/>
                </a:solidFill>
              </a:rPr>
              <a:t>V.  </a:t>
            </a:r>
            <a:r>
              <a:rPr lang="en-US" altLang="en-US" sz="1400" dirty="0" err="1" smtClean="0">
                <a:solidFill>
                  <a:srgbClr val="000000"/>
                </a:solidFill>
              </a:rPr>
              <a:t>Andreea</a:t>
            </a:r>
            <a:r>
              <a:rPr lang="en-US" altLang="en-US" sz="1400" dirty="0" smtClean="0">
                <a:solidFill>
                  <a:srgbClr val="000000"/>
                </a:solidFill>
              </a:rPr>
              <a:t>  CHIRITESCU</a:t>
            </a:r>
          </a:p>
          <a:p>
            <a:pPr algn="ctr" eaLnBrk="1" fontAlgn="base" hangingPunct="1">
              <a:lnSpc>
                <a:spcPct val="80000"/>
              </a:lnSpc>
              <a:spcBef>
                <a:spcPct val="20000"/>
              </a:spcBef>
              <a:spcAft>
                <a:spcPct val="0"/>
              </a:spcAft>
              <a:defRPr/>
            </a:pPr>
            <a:r>
              <a:rPr lang="en-US" altLang="en-US" sz="1400" dirty="0" smtClean="0">
                <a:solidFill>
                  <a:srgbClr val="000000"/>
                </a:solidFill>
              </a:rPr>
              <a:t>Eastern Illinois University</a:t>
            </a:r>
          </a:p>
        </p:txBody>
      </p:sp>
      <p:sp>
        <p:nvSpPr>
          <p:cNvPr id="10" name="Text Placeholder 9"/>
          <p:cNvSpPr>
            <a:spLocks noGrp="1"/>
          </p:cNvSpPr>
          <p:nvPr>
            <p:ph type="body" sz="quarter" idx="12" hasCustomPrompt="1"/>
          </p:nvPr>
        </p:nvSpPr>
        <p:spPr>
          <a:xfrm>
            <a:off x="2207172" y="3276600"/>
            <a:ext cx="6936827" cy="1812925"/>
          </a:xfrm>
          <a:prstGeom prst="rect">
            <a:avLst/>
          </a:prstGeom>
        </p:spPr>
        <p:txBody>
          <a:bodyPr/>
          <a:lstStyle>
            <a:lvl1pPr marL="0" indent="0" algn="ctr">
              <a:buNone/>
              <a:defRPr sz="6000">
                <a:solidFill>
                  <a:srgbClr val="AE122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stStyle>
          <a:p>
            <a:pPr lvl="0"/>
            <a:r>
              <a:rPr lang="en-US" dirty="0" smtClean="0"/>
              <a:t>Chapter title</a:t>
            </a:r>
          </a:p>
        </p:txBody>
      </p:sp>
      <p:sp>
        <p:nvSpPr>
          <p:cNvPr id="6" name="Slide Number Placeholder 3"/>
          <p:cNvSpPr>
            <a:spLocks noGrp="1"/>
          </p:cNvSpPr>
          <p:nvPr>
            <p:ph type="sldNum" sz="quarter" idx="14"/>
          </p:nvPr>
        </p:nvSpPr>
        <p:spPr/>
        <p:txBody>
          <a:bodyPr/>
          <a:lstStyle>
            <a:lvl1pPr>
              <a:defRPr/>
            </a:lvl1pPr>
          </a:lstStyle>
          <a:p>
            <a:pPr>
              <a:defRPr/>
            </a:pPr>
            <a:fld id="{CABCAE2A-3771-4BE5-9C85-74C66AABFB75}" type="slidenum">
              <a:rPr lang="en-US">
                <a:solidFill>
                  <a:srgbClr val="FFFFFF"/>
                </a:solidFill>
              </a:rPr>
              <a:pPr>
                <a:defRPr/>
              </a:pPr>
              <a:t>‹#›</a:t>
            </a:fld>
            <a:endParaRPr lang="en-US" dirty="0">
              <a:solidFill>
                <a:srgbClr val="FFFFFF"/>
              </a:solidFill>
            </a:endParaRPr>
          </a:p>
        </p:txBody>
      </p:sp>
      <p:sp>
        <p:nvSpPr>
          <p:cNvPr id="7" name="Footer Placeholder 4"/>
          <p:cNvSpPr>
            <a:spLocks noGrp="1"/>
          </p:cNvSpPr>
          <p:nvPr>
            <p:ph type="ftr" sz="quarter" idx="15"/>
          </p:nvPr>
        </p:nvSpPr>
        <p:spPr/>
        <p:txBody>
          <a:bodyPr/>
          <a:lstStyle>
            <a:lvl1pPr>
              <a:defRPr/>
            </a:lvl1pPr>
          </a:lstStyle>
          <a:p>
            <a:pPr>
              <a:defRPr/>
            </a:pPr>
            <a:r>
              <a:rPr lang="en-US" dirty="0" smtClean="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FFFFFF"/>
              </a:solidFill>
            </a:endParaRPr>
          </a:p>
        </p:txBody>
      </p:sp>
      <p:sp>
        <p:nvSpPr>
          <p:cNvPr id="3" name="Text Placeholder 2"/>
          <p:cNvSpPr>
            <a:spLocks noGrp="1"/>
          </p:cNvSpPr>
          <p:nvPr>
            <p:ph type="body" sz="quarter" idx="16" hasCustomPrompt="1"/>
          </p:nvPr>
        </p:nvSpPr>
        <p:spPr>
          <a:xfrm>
            <a:off x="0" y="3505200"/>
            <a:ext cx="1981200" cy="1828800"/>
          </a:xfrm>
          <a:prstGeom prst="rect">
            <a:avLst/>
          </a:prstGeom>
        </p:spPr>
        <p:txBody>
          <a:bodyPr/>
          <a:lstStyle>
            <a:lvl1pPr marL="0" indent="0" algn="ctr">
              <a:buNone/>
              <a:defRPr>
                <a:solidFill>
                  <a:srgbClr val="005EA4"/>
                </a:solidFill>
                <a:effectLst>
                  <a:outerShdw blurRad="38100" dist="38100" dir="2700000" algn="tl">
                    <a:srgbClr val="000000">
                      <a:alpha val="43137"/>
                    </a:srgbClr>
                  </a:outerShdw>
                </a:effectLst>
                <a:latin typeface="Arial Narrow" panose="020B0606020202030204" pitchFamily="34" charset="0"/>
              </a:defRPr>
            </a:lvl1pPr>
          </a:lstStyle>
          <a:p>
            <a:pPr lvl="0"/>
            <a:r>
              <a:rPr lang="en-US" dirty="0" smtClean="0"/>
              <a:t>CHAPTER</a:t>
            </a:r>
          </a:p>
          <a:p>
            <a:pPr lvl="0"/>
            <a:r>
              <a:rPr lang="en-US" dirty="0" smtClean="0"/>
              <a:t>#</a:t>
            </a:r>
          </a:p>
        </p:txBody>
      </p:sp>
      <p:sp>
        <p:nvSpPr>
          <p:cNvPr id="2" name="TextBox 1"/>
          <p:cNvSpPr txBox="1"/>
          <p:nvPr userDrawn="1"/>
        </p:nvSpPr>
        <p:spPr>
          <a:xfrm>
            <a:off x="0" y="0"/>
            <a:ext cx="4572000" cy="2585323"/>
          </a:xfrm>
          <a:prstGeom prst="rect">
            <a:avLst/>
          </a:prstGeom>
          <a:noFill/>
        </p:spPr>
        <p:txBody>
          <a:bodyPr wrap="square" rtlCol="0">
            <a:spAutoFit/>
          </a:bodyPr>
          <a:lstStyle/>
          <a:p>
            <a:pPr algn="ctr"/>
            <a:r>
              <a:rPr lang="en-US" sz="3200" dirty="0" smtClean="0">
                <a:solidFill>
                  <a:schemeClr val="bg1"/>
                </a:solidFill>
                <a:latin typeface="+mj-lt"/>
                <a:cs typeface="Times New Roman" panose="02020603050405020304" pitchFamily="18" charset="0"/>
              </a:rPr>
              <a:t>N. GREGORY MANKIW</a:t>
            </a:r>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1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br>
              <a:rPr lang="en-US" sz="1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dirty="0" smtClean="0">
                <a:solidFill>
                  <a:schemeClr val="tx1">
                    <a:lumMod val="50000"/>
                    <a:lumOff val="50000"/>
                  </a:schemeClr>
                </a:solidFill>
                <a:latin typeface="Times New Roman" panose="02020603050405020304" pitchFamily="18" charset="0"/>
                <a:cs typeface="Times New Roman" panose="02020603050405020304" pitchFamily="18" charset="0"/>
              </a:rPr>
              <a:t>PRINCIPLES OF</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5400" dirty="0" smtClean="0">
                <a:latin typeface="+mj-lt"/>
              </a:rPr>
              <a:t>ECONOMICS</a:t>
            </a:r>
            <a:r>
              <a:rPr lang="en-US" dirty="0" smtClean="0"/>
              <a:t/>
            </a:r>
            <a:br>
              <a:rPr lang="en-US" dirty="0" smtClean="0"/>
            </a:br>
            <a:r>
              <a:rPr lang="en-US" sz="28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Eighth Edition </a:t>
            </a:r>
            <a:endParaRPr lang="en-US" dirty="0"/>
          </a:p>
        </p:txBody>
      </p:sp>
    </p:spTree>
    <p:extLst>
      <p:ext uri="{BB962C8B-B14F-4D97-AF65-F5344CB8AC3E}">
        <p14:creationId xmlns:p14="http://schemas.microsoft.com/office/powerpoint/2010/main" val="86823768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688622"/>
            <a:ext cx="8458200" cy="5788378"/>
          </a:xfrm>
        </p:spPr>
        <p:txBody>
          <a:bodyPr/>
          <a:lstStyle>
            <a:lvl1pPr>
              <a:defRPr>
                <a:solidFill>
                  <a:srgbClr val="AE122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642464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688622"/>
            <a:ext cx="8458200" cy="1140178"/>
          </a:xfrm>
        </p:spPr>
        <p:txBody>
          <a:bodyPr/>
          <a:lstStyle>
            <a:lvl1pPr>
              <a:defRPr>
                <a:solidFill>
                  <a:srgbClr val="AE1221"/>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F9168CB8-64E8-4A17-9AA1-DC0C06686103}"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457200" y="1905000"/>
            <a:ext cx="8382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3922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pPr fontAlgn="base">
              <a:spcAft>
                <a:spcPct val="0"/>
              </a:spcAft>
              <a:defRPr/>
            </a:pPr>
            <a:fld id="{CFA536BC-3ED5-4293-8323-16A4258B4A0B}" type="slidenum">
              <a:rPr lang="en-US" smtClean="0"/>
              <a:pPr fontAlgn="base">
                <a:spcAft>
                  <a:spcPct val="0"/>
                </a:spcAft>
                <a:defRPr/>
              </a:pPr>
              <a:t>‹#›</a:t>
            </a:fld>
            <a:endParaRPr lang="en-US" dirty="0"/>
          </a:p>
        </p:txBody>
      </p:sp>
      <p:sp>
        <p:nvSpPr>
          <p:cNvPr id="4" name="Footer Placeholder 3"/>
          <p:cNvSpPr>
            <a:spLocks noGrp="1"/>
          </p:cNvSpPr>
          <p:nvPr>
            <p:ph type="ftr" sz="quarter" idx="11"/>
          </p:nvPr>
        </p:nvSpPr>
        <p:spPr/>
        <p:txBody>
          <a:body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457200" y="533400"/>
            <a:ext cx="8458200" cy="533400"/>
          </a:xfrm>
        </p:spPr>
        <p:txBody>
          <a:bodyPr/>
          <a:lstStyle>
            <a:lvl1pPr marL="0" indent="0">
              <a:buNone/>
              <a:defRPr sz="3200" i="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1"/>
            <a:r>
              <a:rPr lang="en-US" dirty="0" smtClean="0"/>
              <a:t>Click to edit Master text styles</a:t>
            </a:r>
          </a:p>
        </p:txBody>
      </p:sp>
      <p:sp>
        <p:nvSpPr>
          <p:cNvPr id="9" name="Text Placeholder 5"/>
          <p:cNvSpPr>
            <a:spLocks noGrp="1"/>
          </p:cNvSpPr>
          <p:nvPr>
            <p:ph type="body" sz="quarter" idx="14"/>
          </p:nvPr>
        </p:nvSpPr>
        <p:spPr>
          <a:xfrm>
            <a:off x="533400" y="1295400"/>
            <a:ext cx="8077200" cy="2209800"/>
          </a:xfrm>
        </p:spPr>
        <p:txBody>
          <a:bodyPr/>
          <a:lstStyle>
            <a:lvl1pPr marL="0" indent="0">
              <a:buNone/>
              <a:defRPr sz="3200" i="1">
                <a:solidFill>
                  <a:schemeClr val="accent6">
                    <a:lumMod val="50000"/>
                  </a:schemeClr>
                </a:solidFill>
                <a:latin typeface="Cambria" panose="020405030504060302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Tree>
    <p:extLst>
      <p:ext uri="{BB962C8B-B14F-4D97-AF65-F5344CB8AC3E}">
        <p14:creationId xmlns:p14="http://schemas.microsoft.com/office/powerpoint/2010/main" val="3695449498"/>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7FD95AB8-5D89-46A9-8508-FFECD7F10317}" type="slidenum">
              <a:rPr lang="en-US"/>
              <a:pPr>
                <a:defRPr/>
              </a:pPr>
              <a:t>‹#›</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50371975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100939"/>
            <a:ext cx="8686800" cy="860961"/>
          </a:xfrm>
        </p:spPr>
        <p:txBody>
          <a:bodyPr/>
          <a:lstStyle>
            <a:lvl1pPr>
              <a:defRPr sz="3600">
                <a:solidFill>
                  <a:srgbClr val="005EA4"/>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318641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005EA4"/>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0467275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40068" y="100939"/>
            <a:ext cx="7803931" cy="860961"/>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77813" y="1025525"/>
            <a:ext cx="6656387" cy="5422900"/>
          </a:xfrm>
        </p:spPr>
        <p:txBody>
          <a:bodyPr/>
          <a:lstStyle>
            <a:lvl1pPr>
              <a:defRPr>
                <a:solidFill>
                  <a:srgbClr val="005EA4"/>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7010400" y="4191000"/>
            <a:ext cx="2133600" cy="1295400"/>
          </a:xfrm>
        </p:spPr>
        <p:txBody>
          <a:bodyPr/>
          <a:lstStyle>
            <a:lvl1pPr marL="0" indent="0">
              <a:buNone/>
              <a:defRPr sz="2000" i="1">
                <a:solidFill>
                  <a:schemeClr val="accent6">
                    <a:lumMod val="50000"/>
                  </a:schemeClr>
                </a:solidFill>
                <a:latin typeface="Cambria" panose="02040503050406030204" pitchFamily="18" charset="0"/>
                <a:sym typeface="Wingdings" panose="05000000000000000000" pitchFamily="2" charset="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a:p>
            <a:pPr lvl="0"/>
            <a:r>
              <a:rPr lang="en-US" dirty="0" smtClean="0"/>
              <a:t>Picture comment </a:t>
            </a:r>
            <a:endParaRPr lang="en-US" dirty="0"/>
          </a:p>
        </p:txBody>
      </p:sp>
    </p:spTree>
    <p:extLst>
      <p:ext uri="{BB962C8B-B14F-4D97-AF65-F5344CB8AC3E}">
        <p14:creationId xmlns:p14="http://schemas.microsoft.com/office/powerpoint/2010/main" val="260046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smtClean="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9975777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66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5435600" y="901700"/>
            <a:ext cx="3365500" cy="4826000"/>
          </a:xfrm>
        </p:spPr>
        <p:txBody>
          <a:bodyPr/>
          <a:lstStyle>
            <a:lvl1pPr marL="0" indent="0" algn="l">
              <a:spcBef>
                <a:spcPts val="0"/>
              </a:spcBef>
              <a:defRPr sz="1600"/>
            </a:lvl1pPr>
          </a:lstStyle>
          <a:p>
            <a:pPr lvl="0"/>
            <a:r>
              <a:rPr lang="en-US" dirty="0" smtClean="0"/>
              <a:t>Click to edit Master text styles</a:t>
            </a:r>
          </a:p>
        </p:txBody>
      </p:sp>
      <p:sp>
        <p:nvSpPr>
          <p:cNvPr id="4" name="Rectangle 13"/>
          <p:cNvSpPr>
            <a:spLocks noGrp="1" noChangeArrowheads="1"/>
          </p:cNvSpPr>
          <p:nvPr>
            <p:ph type="sldNum" sz="quarter" idx="13"/>
          </p:nvPr>
        </p:nvSpPr>
        <p:spPr>
          <a:ln/>
        </p:spPr>
        <p:txBody>
          <a:bodyPr/>
          <a:lstStyle>
            <a:lvl1pPr>
              <a:defRPr/>
            </a:lvl1pPr>
          </a:lstStyle>
          <a:p>
            <a:pPr>
              <a:defRPr/>
            </a:pPr>
            <a:fld id="{2F37425F-5E17-4209-B948-B5CE2119E408}" type="slidenum">
              <a:rPr lang="en-US"/>
              <a:pPr>
                <a:defRPr/>
              </a:pPr>
              <a:t>‹#›</a:t>
            </a:fld>
            <a:endParaRPr lang="en-US" dirty="0"/>
          </a:p>
        </p:txBody>
      </p:sp>
      <p:sp>
        <p:nvSpPr>
          <p:cNvPr id="5" name="Footer Placeholder 4"/>
          <p:cNvSpPr>
            <a:spLocks noGrp="1"/>
          </p:cNvSpPr>
          <p:nvPr>
            <p:ph type="ftr" sz="quarter" idx="14"/>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1888495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47241" y="914400"/>
            <a:ext cx="8518947" cy="5534025"/>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6756962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034" y="100939"/>
            <a:ext cx="7803931" cy="661061"/>
          </a:xfrm>
        </p:spPr>
        <p:txBody>
          <a:bodyPr/>
          <a:lstStyle>
            <a:lvl1pPr>
              <a:defRPr sz="3200">
                <a:solidFill>
                  <a:srgbClr val="005EA4"/>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47241" y="914401"/>
            <a:ext cx="8518947" cy="2286000"/>
          </a:xfrm>
          <a:prstGeom prst="rect">
            <a:avLst/>
          </a:prstGeom>
        </p:spPr>
        <p:txBody>
          <a:bodyPr/>
          <a:lstStyle>
            <a:lvl1pPr>
              <a:defRPr sz="3200">
                <a:solidFill>
                  <a:schemeClr val="tx2"/>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18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073C29DC-2178-4274-9150-45F8EBD31C2D}" type="slidenum">
              <a:rPr lang="en-US"/>
              <a:pPr>
                <a:defRPr/>
              </a:pPr>
              <a:t>‹#›</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7" name="Text Placeholder 6"/>
          <p:cNvSpPr>
            <a:spLocks noGrp="1"/>
          </p:cNvSpPr>
          <p:nvPr>
            <p:ph type="body" sz="quarter" idx="12"/>
          </p:nvPr>
        </p:nvSpPr>
        <p:spPr>
          <a:xfrm>
            <a:off x="381000" y="3276600"/>
            <a:ext cx="8458200" cy="2895600"/>
          </a:xfrm>
        </p:spPr>
        <p:txBody>
          <a:bodyPr>
            <a:normAutofit/>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762470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4" Type="http://schemas.openxmlformats.org/officeDocument/2006/relationships/image" Target="../media/image7.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84188"/>
            <a:ext cx="9144000" cy="6326187"/>
          </a:xfrm>
          <a:prstGeom prst="rect">
            <a:avLst/>
          </a:prstGeom>
          <a:noFill/>
          <a:ln>
            <a:noFill/>
          </a:ln>
          <a:effectLst>
            <a:outerShdw sx="999" sy="999"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027"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Slide Number Placeholder 1"/>
          <p:cNvSpPr>
            <a:spLocks noGrp="1"/>
          </p:cNvSpPr>
          <p:nvPr>
            <p:ph type="sldNum" sz="quarter" idx="4"/>
          </p:nvPr>
        </p:nvSpPr>
        <p:spPr>
          <a:xfrm>
            <a:off x="8521700" y="6484938"/>
            <a:ext cx="622300" cy="409575"/>
          </a:xfrm>
          <a:prstGeom prst="rect">
            <a:avLst/>
          </a:prstGeom>
          <a:noFill/>
        </p:spPr>
        <p:txBody>
          <a:bodyPr vert="horz" lIns="91440" tIns="45720" rIns="91440" bIns="45720" rtlCol="0" anchor="ctr"/>
          <a:lstStyle>
            <a:lvl1pPr algn="r">
              <a:buFontTx/>
              <a:buNone/>
              <a:defRPr sz="1200">
                <a:solidFill>
                  <a:schemeClr val="bg1"/>
                </a:solidFill>
              </a:defRPr>
            </a:lvl1pPr>
          </a:lstStyle>
          <a:p>
            <a:pPr fontAlgn="base">
              <a:spcBef>
                <a:spcPct val="20000"/>
              </a:spcBef>
              <a:spcAft>
                <a:spcPct val="0"/>
              </a:spcAft>
              <a:defRPr/>
            </a:pPr>
            <a:fld id="{C148E929-2C81-42BB-92FD-6CE3916FB07A}" type="slidenum">
              <a:rPr lang="en-US">
                <a:solidFill>
                  <a:srgbClr val="FFFFFF"/>
                </a:solidFill>
              </a:rPr>
              <a:pPr fontAlgn="base">
                <a:spcBef>
                  <a:spcPct val="20000"/>
                </a:spcBef>
                <a:spcAft>
                  <a:spcPct val="0"/>
                </a:spcAft>
                <a:defRPr/>
              </a:pPr>
              <a:t>‹#›</a:t>
            </a:fld>
            <a:endParaRPr lang="en-US" dirty="0">
              <a:solidFill>
                <a:srgbClr val="FFFFFF"/>
              </a:solidFill>
            </a:endParaRPr>
          </a:p>
        </p:txBody>
      </p:sp>
      <p:pic>
        <p:nvPicPr>
          <p:cNvPr id="1030"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2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Content Placeholder 7"/>
          <p:cNvSpPr txBox="1">
            <a:spLocks/>
          </p:cNvSpPr>
          <p:nvPr userDrawn="1"/>
        </p:nvSpPr>
        <p:spPr>
          <a:xfrm>
            <a:off x="31750" y="766763"/>
            <a:ext cx="4540250" cy="20399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spcBef>
                <a:spcPts val="0"/>
              </a:spcBef>
              <a:buFontTx/>
              <a:buNone/>
              <a:defRPr/>
            </a:pPr>
            <a:endParaRPr lang="en-US" sz="2200" i="1" kern="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2" name="Picture 17"/>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72000" y="150813"/>
            <a:ext cx="4572000"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3" name="Footer Placeholder 2"/>
          <p:cNvSpPr>
            <a:spLocks noGrp="1"/>
          </p:cNvSpPr>
          <p:nvPr>
            <p:ph type="ftr" sz="quarter" idx="3"/>
          </p:nvPr>
        </p:nvSpPr>
        <p:spPr>
          <a:xfrm>
            <a:off x="0" y="6400800"/>
            <a:ext cx="8540750" cy="457200"/>
          </a:xfrm>
          <a:prstGeom prst="rect">
            <a:avLst/>
          </a:prstGeom>
          <a:noFill/>
        </p:spPr>
        <p:txBody>
          <a:bodyPr vert="horz" lIns="91440" tIns="45720" rIns="91440" bIns="45720" rtlCol="0" anchor="ctr"/>
          <a:lstStyle>
            <a:lvl1pPr algn="l">
              <a:buNone/>
              <a:defRPr sz="1000">
                <a:solidFill>
                  <a:schemeClr val="bg1"/>
                </a:solidFill>
                <a:cs typeface="Arial" pitchFamily="34" charset="0"/>
              </a:defRPr>
            </a:lvl1pPr>
          </a:lstStyle>
          <a:p>
            <a:pPr fontAlgn="base">
              <a:spcAft>
                <a:spcPct val="0"/>
              </a:spcAft>
              <a:defRPr/>
            </a:pPr>
            <a:r>
              <a:rPr lang="en-US" dirty="0" smtClean="0">
                <a:solidFill>
                  <a:srgbClr val="FFFFFF"/>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FFFFFF"/>
              </a:solidFill>
            </a:endParaRPr>
          </a:p>
        </p:txBody>
      </p:sp>
    </p:spTree>
    <p:extLst>
      <p:ext uri="{BB962C8B-B14F-4D97-AF65-F5344CB8AC3E}">
        <p14:creationId xmlns:p14="http://schemas.microsoft.com/office/powerpoint/2010/main" val="3130776066"/>
      </p:ext>
    </p:extLst>
  </p:cSld>
  <p:clrMap bg1="lt1" tx1="dk1" bg2="lt2" tx2="dk2" accent1="accent1" accent2="accent2" accent3="accent3" accent4="accent4" accent5="accent5" accent6="accent6" hlink="hlink" folHlink="folHlink"/>
  <p:sldLayoutIdLst>
    <p:sldLayoutId id="2147483661" r:id="rId1"/>
  </p:sldLayoutIdLst>
  <p:timing>
    <p:tnLst>
      <p:par>
        <p:cTn xmlns:p14="http://schemas.microsoft.com/office/powerpoint/2010/main" id="1" dur="indefinite" restart="never" nodeType="tmRoot"/>
      </p:par>
    </p:tnLst>
  </p:timing>
  <p:hf hd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400799"/>
            <a:chOff x="0" y="1"/>
            <a:chExt cx="9144000" cy="6477001"/>
          </a:xfrm>
        </p:grpSpPr>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6801"/>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0800000">
              <a:off x="8858250" y="1"/>
              <a:ext cx="285750" cy="647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53" name="Rectangle 3"/>
          <p:cNvSpPr>
            <a:spLocks noGrp="1" noChangeAspect="1" noChangeArrowheads="1"/>
          </p:cNvSpPr>
          <p:nvPr>
            <p:ph type="title"/>
          </p:nvPr>
        </p:nvSpPr>
        <p:spPr bwMode="auto">
          <a:xfrm>
            <a:off x="258456" y="101600"/>
            <a:ext cx="8599794"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smtClean="0"/>
              <a:t>Name </a:t>
            </a:r>
            <a:r>
              <a:rPr lang="en-US" altLang="en-US" dirty="0" err="1" smtClean="0"/>
              <a:t>fgchmvb</a:t>
            </a:r>
            <a:r>
              <a:rPr lang="en-US" altLang="en-US" dirty="0" smtClean="0"/>
              <a:t> </a:t>
            </a:r>
          </a:p>
        </p:txBody>
      </p:sp>
      <p:sp>
        <p:nvSpPr>
          <p:cNvPr id="3078" name="Rectangle 8"/>
          <p:cNvSpPr>
            <a:spLocks noGrp="1" noChangeArrowheads="1"/>
          </p:cNvSpPr>
          <p:nvPr>
            <p:ph type="body" idx="1"/>
          </p:nvPr>
        </p:nvSpPr>
        <p:spPr bwMode="auto">
          <a:xfrm>
            <a:off x="292912" y="1054100"/>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text </a:t>
            </a:r>
            <a:r>
              <a:rPr lang="en-US" altLang="en-US" dirty="0" err="1" smtClean="0"/>
              <a:t>stClick</a:t>
            </a:r>
            <a:r>
              <a:rPr lang="en-US" altLang="en-US" dirty="0" smtClean="0"/>
              <a:t> to edit Master </a:t>
            </a:r>
            <a:r>
              <a:rPr lang="en-US" altLang="en-US" dirty="0" err="1" smtClean="0"/>
              <a:t>yles</a:t>
            </a:r>
            <a:endParaRPr lang="en-US" altLang="en-US" dirty="0" smtClean="0"/>
          </a:p>
          <a:p>
            <a:pPr lvl="1"/>
            <a:r>
              <a:rPr lang="en-US" altLang="en-US" dirty="0" smtClean="0"/>
              <a:t>Second level</a:t>
            </a:r>
          </a:p>
          <a:p>
            <a:pPr lvl="2"/>
            <a:r>
              <a:rPr lang="en-US" altLang="en-US" dirty="0" err="1" smtClean="0"/>
              <a:t>Thirdlevel</a:t>
            </a:r>
            <a:endParaRPr lang="en-US" altLang="en-US" dirty="0" smtClean="0"/>
          </a:p>
          <a:p>
            <a:pPr lvl="2"/>
            <a:r>
              <a:rPr lang="en-US" altLang="en-US" dirty="0" smtClean="0"/>
              <a:t> Fourth level</a:t>
            </a:r>
          </a:p>
          <a:p>
            <a:pPr lvl="4"/>
            <a:r>
              <a:rPr lang="en-US" altLang="en-US" dirty="0" smtClean="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05838" cy="4572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977070386"/>
      </p:ext>
    </p:extLst>
  </p:cSld>
  <p:clrMap bg1="lt1" tx1="dk1" bg2="lt2" tx2="dk2" accent1="accent1" accent2="accent2" accent3="accent3" accent4="accent4" accent5="accent5" accent6="accent6" hlink="hlink" folHlink="folHlink"/>
  <p:sldLayoutIdLst>
    <p:sldLayoutId id="2147483681" r:id="rId1"/>
  </p:sldLayoutIdLst>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dt="0"/>
  <p:txStyles>
    <p:titleStyle>
      <a:lvl1pPr algn="ctr" rtl="0" eaLnBrk="0" fontAlgn="base" hangingPunct="0">
        <a:spcBef>
          <a:spcPct val="0"/>
        </a:spcBef>
        <a:spcAft>
          <a:spcPct val="0"/>
        </a:spcAft>
        <a:defRPr sz="3600">
          <a:solidFill>
            <a:srgbClr val="005EA4"/>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2"/>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2"/>
          </a:solidFill>
          <a:latin typeface="+mn-lt"/>
        </a:defRPr>
      </a:lvl2pPr>
      <a:lvl3pPr marL="1143000" indent="-228600" algn="l" rtl="0" eaLnBrk="0" fontAlgn="base" hangingPunct="0">
        <a:spcBef>
          <a:spcPct val="20000"/>
        </a:spcBef>
        <a:spcAft>
          <a:spcPct val="0"/>
        </a:spcAft>
        <a:buSzPct val="90000"/>
        <a:buChar char="•"/>
        <a:defRPr sz="2800">
          <a:solidFill>
            <a:schemeClr val="tx2"/>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380695" cy="1043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7163" y="941388"/>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5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7163" y="6248400"/>
            <a:ext cx="882967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1324303" y="77788"/>
            <a:ext cx="781969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smtClean="0"/>
              <a:t>Name fgchmvb </a:t>
            </a:r>
          </a:p>
        </p:txBody>
      </p:sp>
      <p:sp>
        <p:nvSpPr>
          <p:cNvPr id="3078" name="Rectangle 8"/>
          <p:cNvSpPr>
            <a:spLocks noGrp="1" noChangeArrowheads="1"/>
          </p:cNvSpPr>
          <p:nvPr>
            <p:ph type="body" idx="1"/>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text </a:t>
            </a:r>
            <a:r>
              <a:rPr lang="en-US" altLang="en-US" dirty="0" err="1" smtClean="0"/>
              <a:t>stClick</a:t>
            </a:r>
            <a:r>
              <a:rPr lang="en-US" altLang="en-US" dirty="0" smtClean="0"/>
              <a:t> to edit Master </a:t>
            </a:r>
            <a:r>
              <a:rPr lang="en-US" altLang="en-US" dirty="0" err="1" smtClean="0"/>
              <a:t>yles</a:t>
            </a:r>
            <a:endParaRPr lang="en-US" altLang="en-US" dirty="0" smtClean="0"/>
          </a:p>
          <a:p>
            <a:pPr lvl="1"/>
            <a:r>
              <a:rPr lang="en-US" altLang="en-US" dirty="0" smtClean="0"/>
              <a:t>Second level</a:t>
            </a:r>
          </a:p>
          <a:p>
            <a:pPr lvl="2"/>
            <a:r>
              <a:rPr lang="en-US" altLang="en-US" dirty="0" err="1" smtClean="0"/>
              <a:t>Thirdlevel</a:t>
            </a:r>
            <a:endParaRPr lang="en-US" altLang="en-US" dirty="0" smtClean="0"/>
          </a:p>
          <a:p>
            <a:pPr lvl="2"/>
            <a:r>
              <a:rPr lang="en-US" altLang="en-US" dirty="0" smtClean="0"/>
              <a:t> Fourth level</a:t>
            </a:r>
          </a:p>
          <a:p>
            <a:pPr lvl="4"/>
            <a:r>
              <a:rPr lang="en-US" altLang="en-US" dirty="0" smtClean="0"/>
              <a:t>Fifth level</a:t>
            </a:r>
          </a:p>
        </p:txBody>
      </p:sp>
      <p:sp>
        <p:nvSpPr>
          <p:cNvPr id="37898" name="Rectangle 10"/>
          <p:cNvSpPr>
            <a:spLocks noGrp="1" noChangeArrowheads="1"/>
          </p:cNvSpPr>
          <p:nvPr>
            <p:ph type="sldNum" sz="quarter" idx="4"/>
          </p:nvPr>
        </p:nvSpPr>
        <p:spPr bwMode="auto">
          <a:xfrm>
            <a:off x="8618538" y="6423025"/>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59857"/>
            <a:ext cx="8605838" cy="498143"/>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024080141"/>
      </p:ext>
    </p:extLst>
  </p:cSld>
  <p:clrMap bg1="lt1" tx1="dk1" bg2="lt2" tx2="dk2" accent1="accent1" accent2="accent2" accent3="accent3" accent4="accent4" accent5="accent5" accent6="accent6" hlink="hlink" folHlink="folHlink"/>
  <p:sldLayoutIdLst>
    <p:sldLayoutId id="2147483664" r:id="rId1"/>
    <p:sldLayoutId id="2147483674" r:id="rId2"/>
  </p:sldLayoutIdLst>
  <p:transition xmlns:p14="http://schemas.microsoft.com/office/powerpoint/2010/main"/>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4000">
          <a:solidFill>
            <a:srgbClr val="AE1221"/>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1"/>
            <a:ext cx="9144000" cy="6542704"/>
            <a:chOff x="0" y="1"/>
            <a:chExt cx="9144000" cy="6542704"/>
          </a:xfrm>
        </p:grpSpPr>
        <p:pic>
          <p:nvPicPr>
            <p:cNvPr id="3074" name="Picture 1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9550" y="487363"/>
              <a:ext cx="8591550" cy="565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0" name="Picture 10"/>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801100" y="436563"/>
              <a:ext cx="342900" cy="605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81"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6141067"/>
              <a:ext cx="9144000" cy="401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075" name="Picture 1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1328" y="1"/>
              <a:ext cx="247650" cy="654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3076" name="Rectangle 2"/>
          <p:cNvSpPr>
            <a:spLocks noGrp="1" noChangeAspect="1" noChangeArrowheads="1"/>
          </p:cNvSpPr>
          <p:nvPr>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Figure 1</a:t>
            </a:r>
          </a:p>
        </p:txBody>
      </p:sp>
      <p:sp>
        <p:nvSpPr>
          <p:cNvPr id="3077" name="Rectangle 3"/>
          <p:cNvSpPr>
            <a:spLocks noGrp="1" noChangeArrowheads="1"/>
          </p:cNvSpPr>
          <p:nvPr>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41886"/>
            <a:ext cx="8615363" cy="516114"/>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pSp>
        <p:nvGrpSpPr>
          <p:cNvPr id="11" name="Group 10"/>
          <p:cNvGrpSpPr/>
          <p:nvPr userDrawn="1"/>
        </p:nvGrpSpPr>
        <p:grpSpPr>
          <a:xfrm>
            <a:off x="90539" y="77773"/>
            <a:ext cx="8929618" cy="6297167"/>
            <a:chOff x="90539" y="77773"/>
            <a:chExt cx="8929618" cy="6297167"/>
          </a:xfrm>
        </p:grpSpPr>
        <p:grpSp>
          <p:nvGrpSpPr>
            <p:cNvPr id="12" name="Group 11"/>
            <p:cNvGrpSpPr/>
            <p:nvPr userDrawn="1"/>
          </p:nvGrpSpPr>
          <p:grpSpPr>
            <a:xfrm>
              <a:off x="90539" y="77773"/>
              <a:ext cx="2075718" cy="583326"/>
              <a:chOff x="90539" y="77773"/>
              <a:chExt cx="2075718" cy="583326"/>
            </a:xfrm>
          </p:grpSpPr>
          <p:cxnSp>
            <p:nvCxnSpPr>
              <p:cNvPr id="16" name="Straight Connector 15"/>
              <p:cNvCxnSpPr/>
              <p:nvPr userDrawn="1"/>
            </p:nvCxnSpPr>
            <p:spPr bwMode="auto">
              <a:xfrm>
                <a:off x="90539" y="536628"/>
                <a:ext cx="2075718" cy="0"/>
              </a:xfrm>
              <a:prstGeom prst="line">
                <a:avLst/>
              </a:prstGeom>
              <a:noFill/>
              <a:ln w="28575" cap="flat" cmpd="sng" algn="ctr">
                <a:solidFill>
                  <a:srgbClr val="074866"/>
                </a:solidFill>
                <a:prstDash val="solid"/>
                <a:round/>
                <a:headEnd type="none" w="med" len="med"/>
                <a:tailEnd type="none" w="med" len="med"/>
              </a:ln>
              <a:effectLst/>
            </p:spPr>
          </p:cxnSp>
          <p:cxnSp>
            <p:nvCxnSpPr>
              <p:cNvPr id="17" name="Straight Connector 16"/>
              <p:cNvCxnSpPr/>
              <p:nvPr userDrawn="1"/>
            </p:nvCxnSpPr>
            <p:spPr bwMode="auto">
              <a:xfrm flipV="1">
                <a:off x="202361" y="77773"/>
                <a:ext cx="0" cy="583326"/>
              </a:xfrm>
              <a:prstGeom prst="line">
                <a:avLst/>
              </a:prstGeom>
              <a:noFill/>
              <a:ln w="28575" cap="flat" cmpd="sng" algn="ctr">
                <a:solidFill>
                  <a:srgbClr val="074866"/>
                </a:solidFill>
                <a:prstDash val="solid"/>
                <a:round/>
                <a:headEnd type="none" w="med" len="med"/>
                <a:tailEnd type="none" w="med" len="med"/>
              </a:ln>
              <a:effectLst/>
            </p:spPr>
          </p:cxnSp>
        </p:grpSp>
        <p:grpSp>
          <p:nvGrpSpPr>
            <p:cNvPr id="13" name="Group 12"/>
            <p:cNvGrpSpPr/>
            <p:nvPr userDrawn="1"/>
          </p:nvGrpSpPr>
          <p:grpSpPr>
            <a:xfrm>
              <a:off x="8187163" y="6011640"/>
              <a:ext cx="832994" cy="363300"/>
              <a:chOff x="8187163" y="6011640"/>
              <a:chExt cx="832994" cy="363300"/>
            </a:xfrm>
          </p:grpSpPr>
          <p:cxnSp>
            <p:nvCxnSpPr>
              <p:cNvPr id="14" name="Straight Connector 13"/>
              <p:cNvCxnSpPr/>
              <p:nvPr userDrawn="1"/>
            </p:nvCxnSpPr>
            <p:spPr bwMode="auto">
              <a:xfrm>
                <a:off x="8187163" y="6292878"/>
                <a:ext cx="832994" cy="1"/>
              </a:xfrm>
              <a:prstGeom prst="line">
                <a:avLst/>
              </a:prstGeom>
              <a:noFill/>
              <a:ln w="28575" cap="flat" cmpd="sng" algn="ctr">
                <a:solidFill>
                  <a:srgbClr val="074866"/>
                </a:solidFill>
                <a:prstDash val="solid"/>
                <a:round/>
                <a:headEnd type="none" w="med" len="med"/>
                <a:tailEnd type="none" w="med" len="med"/>
              </a:ln>
              <a:effectLst/>
            </p:spPr>
          </p:cxnSp>
          <p:cxnSp>
            <p:nvCxnSpPr>
              <p:cNvPr id="15" name="Straight Connector 14"/>
              <p:cNvCxnSpPr/>
              <p:nvPr userDrawn="1"/>
            </p:nvCxnSpPr>
            <p:spPr bwMode="auto">
              <a:xfrm>
                <a:off x="8942003" y="6011640"/>
                <a:ext cx="0" cy="363300"/>
              </a:xfrm>
              <a:prstGeom prst="line">
                <a:avLst/>
              </a:prstGeom>
              <a:noFill/>
              <a:ln w="28575" cap="flat" cmpd="sng" algn="ctr">
                <a:solidFill>
                  <a:srgbClr val="074866"/>
                </a:solidFill>
                <a:prstDash val="solid"/>
                <a:round/>
                <a:headEnd type="none" w="med" len="med"/>
                <a:tailEnd type="none" w="med" len="med"/>
              </a:ln>
              <a:effectLst/>
            </p:spPr>
          </p:cxnSp>
        </p:grpSp>
      </p:grpSp>
    </p:spTree>
    <p:extLst>
      <p:ext uri="{BB962C8B-B14F-4D97-AF65-F5344CB8AC3E}">
        <p14:creationId xmlns:p14="http://schemas.microsoft.com/office/powerpoint/2010/main" val="3318089468"/>
      </p:ext>
    </p:extLst>
  </p:cSld>
  <p:clrMap bg1="lt1" tx1="dk1" bg2="lt2" tx2="dk2" accent1="accent1" accent2="accent2" accent3="accent3" accent4="accent4" accent5="accent5" accent6="accent6" hlink="hlink" folHlink="folHlink"/>
  <p:sldLayoutIdLst>
    <p:sldLayoutId id="2147483666" r:id="rId1"/>
    <p:sldLayoutId id="2147483684" r:id="rId2"/>
  </p:sldLayoutIdLst>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6" name="Rectangle 2"/>
          <p:cNvSpPr>
            <a:spLocks noGrp="1" noChangeAspect="1" noChangeArrowheads="1"/>
          </p:cNvSpPr>
          <p:nvPr userDrawn="1">
            <p:ph type="title"/>
          </p:nvPr>
        </p:nvSpPr>
        <p:spPr bwMode="auto">
          <a:xfrm>
            <a:off x="209550" y="0"/>
            <a:ext cx="87709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Table 1</a:t>
            </a:r>
          </a:p>
        </p:txBody>
      </p:sp>
      <p:sp>
        <p:nvSpPr>
          <p:cNvPr id="3077" name="Rectangle 3"/>
          <p:cNvSpPr>
            <a:spLocks noGrp="1" noChangeArrowheads="1"/>
          </p:cNvSpPr>
          <p:nvPr userDrawn="1">
            <p:ph type="body" idx="1"/>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Text</a:t>
            </a:r>
          </a:p>
        </p:txBody>
      </p:sp>
      <p:sp>
        <p:nvSpPr>
          <p:cNvPr id="185357" name="Rectangle 13"/>
          <p:cNvSpPr>
            <a:spLocks noGrp="1" noChangeArrowheads="1"/>
          </p:cNvSpPr>
          <p:nvPr userDrawn="1">
            <p:ph type="sldNum" sz="quarter" idx="4"/>
          </p:nvPr>
        </p:nvSpPr>
        <p:spPr bwMode="auto">
          <a:xfrm>
            <a:off x="8618538" y="6473825"/>
            <a:ext cx="520700" cy="379413"/>
          </a:xfrm>
          <a:prstGeom prst="rect">
            <a:avLst/>
          </a:prstGeom>
          <a:noFill/>
          <a:ln w="19050">
            <a:noFill/>
            <a:prstDash val="sysDash"/>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5E12E99D-42F8-4B90-BC1F-2FD222301686}" type="slidenum">
              <a:rPr lang="en-US"/>
              <a:pPr fontAlgn="base">
                <a:spcAft>
                  <a:spcPct val="0"/>
                </a:spcAft>
                <a:defRPr/>
              </a:pPr>
              <a:t>‹#›</a:t>
            </a:fld>
            <a:endParaRPr lang="en-US" dirty="0"/>
          </a:p>
        </p:txBody>
      </p:sp>
      <p:grpSp>
        <p:nvGrpSpPr>
          <p:cNvPr id="4" name="Group 3"/>
          <p:cNvGrpSpPr/>
          <p:nvPr userDrawn="1"/>
        </p:nvGrpSpPr>
        <p:grpSpPr>
          <a:xfrm>
            <a:off x="-1" y="0"/>
            <a:ext cx="9144001" cy="6568831"/>
            <a:chOff x="-1" y="0"/>
            <a:chExt cx="9144001" cy="6568831"/>
          </a:xfrm>
        </p:grpSpPr>
        <p:pic>
          <p:nvPicPr>
            <p:cNvPr id="235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15400" y="418246"/>
              <a:ext cx="228600" cy="60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nvGrpSpPr>
            <p:cNvPr id="3" name="Group 2"/>
            <p:cNvGrpSpPr/>
            <p:nvPr userDrawn="1"/>
          </p:nvGrpSpPr>
          <p:grpSpPr>
            <a:xfrm>
              <a:off x="-1" y="0"/>
              <a:ext cx="9108746" cy="6568831"/>
              <a:chOff x="-1" y="0"/>
              <a:chExt cx="9108746" cy="6568831"/>
            </a:xfrm>
          </p:grpSpPr>
          <p:pic>
            <p:nvPicPr>
              <p:cNvPr id="23556"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10551" cy="6568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23557" name="Picture 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785" y="6213232"/>
                <a:ext cx="9014960" cy="278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pic>
          <p:nvPicPr>
            <p:cNvPr id="2355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9551" y="457975"/>
              <a:ext cx="8705849" cy="5860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17" name="Group 16"/>
          <p:cNvGrpSpPr/>
          <p:nvPr userDrawn="1"/>
        </p:nvGrpSpPr>
        <p:grpSpPr>
          <a:xfrm>
            <a:off x="124529" y="47182"/>
            <a:ext cx="8918525" cy="6330053"/>
            <a:chOff x="124529" y="47182"/>
            <a:chExt cx="8918525" cy="6330053"/>
          </a:xfrm>
        </p:grpSpPr>
        <p:grpSp>
          <p:nvGrpSpPr>
            <p:cNvPr id="16" name="Group 15"/>
            <p:cNvGrpSpPr/>
            <p:nvPr userDrawn="1"/>
          </p:nvGrpSpPr>
          <p:grpSpPr>
            <a:xfrm>
              <a:off x="124529" y="47182"/>
              <a:ext cx="1704271" cy="583326"/>
              <a:chOff x="124529" y="47182"/>
              <a:chExt cx="1704271" cy="583326"/>
            </a:xfrm>
          </p:grpSpPr>
          <p:cxnSp>
            <p:nvCxnSpPr>
              <p:cNvPr id="7" name="Straight Connector 6"/>
              <p:cNvCxnSpPr/>
              <p:nvPr userDrawn="1"/>
            </p:nvCxnSpPr>
            <p:spPr bwMode="auto">
              <a:xfrm>
                <a:off x="124529" y="506037"/>
                <a:ext cx="1704271" cy="0"/>
              </a:xfrm>
              <a:prstGeom prst="line">
                <a:avLst/>
              </a:prstGeom>
              <a:noFill/>
              <a:ln w="28575" cap="flat" cmpd="sng" algn="ctr">
                <a:solidFill>
                  <a:srgbClr val="E71303"/>
                </a:solidFill>
                <a:prstDash val="solid"/>
                <a:round/>
                <a:headEnd type="none" w="med" len="med"/>
                <a:tailEnd type="none" w="med" len="med"/>
              </a:ln>
              <a:effectLst/>
            </p:spPr>
          </p:cxnSp>
          <p:cxnSp>
            <p:nvCxnSpPr>
              <p:cNvPr id="24" name="Straight Connector 23"/>
              <p:cNvCxnSpPr/>
              <p:nvPr userDrawn="1"/>
            </p:nvCxnSpPr>
            <p:spPr bwMode="auto">
              <a:xfrm flipV="1">
                <a:off x="236351" y="47182"/>
                <a:ext cx="0" cy="583326"/>
              </a:xfrm>
              <a:prstGeom prst="line">
                <a:avLst/>
              </a:prstGeom>
              <a:noFill/>
              <a:ln w="28575" cap="flat" cmpd="sng" algn="ctr">
                <a:solidFill>
                  <a:srgbClr val="E71303"/>
                </a:solidFill>
                <a:prstDash val="solid"/>
                <a:round/>
                <a:headEnd type="none" w="med" len="med"/>
                <a:tailEnd type="none" w="med" len="med"/>
              </a:ln>
              <a:effectLst/>
            </p:spPr>
          </p:cxnSp>
        </p:grpSp>
        <p:grpSp>
          <p:nvGrpSpPr>
            <p:cNvPr id="15" name="Group 14"/>
            <p:cNvGrpSpPr/>
            <p:nvPr userDrawn="1"/>
          </p:nvGrpSpPr>
          <p:grpSpPr>
            <a:xfrm>
              <a:off x="8210060" y="6013935"/>
              <a:ext cx="832994" cy="363300"/>
              <a:chOff x="8210060" y="6013935"/>
              <a:chExt cx="832994" cy="363300"/>
            </a:xfrm>
          </p:grpSpPr>
          <p:cxnSp>
            <p:nvCxnSpPr>
              <p:cNvPr id="22" name="Straight Connector 21"/>
              <p:cNvCxnSpPr/>
              <p:nvPr userDrawn="1"/>
            </p:nvCxnSpPr>
            <p:spPr bwMode="auto">
              <a:xfrm>
                <a:off x="8210060" y="6295173"/>
                <a:ext cx="832994" cy="1"/>
              </a:xfrm>
              <a:prstGeom prst="line">
                <a:avLst/>
              </a:prstGeom>
              <a:noFill/>
              <a:ln w="28575" cap="flat" cmpd="sng" algn="ctr">
                <a:solidFill>
                  <a:srgbClr val="E71303"/>
                </a:solidFill>
                <a:prstDash val="solid"/>
                <a:round/>
                <a:headEnd type="none" w="med" len="med"/>
                <a:tailEnd type="none" w="med" len="med"/>
              </a:ln>
              <a:effectLst/>
            </p:spPr>
          </p:cxnSp>
          <p:cxnSp>
            <p:nvCxnSpPr>
              <p:cNvPr id="27" name="Straight Connector 26"/>
              <p:cNvCxnSpPr/>
              <p:nvPr userDrawn="1"/>
            </p:nvCxnSpPr>
            <p:spPr bwMode="auto">
              <a:xfrm>
                <a:off x="8964900" y="6013935"/>
                <a:ext cx="0" cy="363300"/>
              </a:xfrm>
              <a:prstGeom prst="line">
                <a:avLst/>
              </a:prstGeom>
              <a:noFill/>
              <a:ln w="28575" cap="flat" cmpd="sng" algn="ctr">
                <a:solidFill>
                  <a:srgbClr val="E71303"/>
                </a:solidFill>
                <a:prstDash val="solid"/>
                <a:round/>
                <a:headEnd type="none" w="med" len="med"/>
                <a:tailEnd type="none" w="med" len="med"/>
              </a:ln>
              <a:effectLst/>
            </p:spPr>
          </p:cxnSp>
        </p:grpSp>
      </p:grpSp>
      <p:sp>
        <p:nvSpPr>
          <p:cNvPr id="5" name="Footer Placeholder 4"/>
          <p:cNvSpPr>
            <a:spLocks noGrp="1"/>
          </p:cNvSpPr>
          <p:nvPr userDrawn="1">
            <p:ph type="ftr" sz="quarter" idx="3"/>
          </p:nvPr>
        </p:nvSpPr>
        <p:spPr>
          <a:xfrm>
            <a:off x="0" y="6352697"/>
            <a:ext cx="8615363" cy="505303"/>
          </a:xfrm>
          <a:prstGeom prst="rect">
            <a:avLst/>
          </a:prstGeom>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738036896"/>
      </p:ext>
    </p:extLst>
  </p:cSld>
  <p:clrMap bg1="lt1" tx1="dk1" bg2="lt2" tx2="dk2" accent1="accent1" accent2="accent2" accent3="accent3" accent4="accent4" accent5="accent5" accent6="accent6" hlink="hlink" folHlink="folHlink"/>
  <p:sldLayoutIdLst>
    <p:sldLayoutId id="2147483669" r:id="rId1"/>
  </p:sldLayoutIdLst>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itchFamily="34" charset="0"/>
        </a:defRPr>
      </a:lvl2pPr>
      <a:lvl3pPr algn="ctr" rtl="0" eaLnBrk="0" fontAlgn="base" hangingPunct="0">
        <a:spcBef>
          <a:spcPct val="0"/>
        </a:spcBef>
        <a:spcAft>
          <a:spcPct val="0"/>
        </a:spcAft>
        <a:defRPr sz="3300">
          <a:solidFill>
            <a:srgbClr val="0D0D0D"/>
          </a:solidFill>
          <a:latin typeface="Arial" pitchFamily="34" charset="0"/>
        </a:defRPr>
      </a:lvl3pPr>
      <a:lvl4pPr algn="ctr" rtl="0" eaLnBrk="0" fontAlgn="base" hangingPunct="0">
        <a:spcBef>
          <a:spcPct val="0"/>
        </a:spcBef>
        <a:spcAft>
          <a:spcPct val="0"/>
        </a:spcAft>
        <a:defRPr sz="3300">
          <a:solidFill>
            <a:srgbClr val="0D0D0D"/>
          </a:solidFill>
          <a:latin typeface="Arial" pitchFamily="34" charset="0"/>
        </a:defRPr>
      </a:lvl4pPr>
      <a:lvl5pPr algn="ctr" rtl="0" eaLnBrk="0" fontAlgn="base" hangingPunct="0">
        <a:spcBef>
          <a:spcPct val="0"/>
        </a:spcBef>
        <a:spcAft>
          <a:spcPct val="0"/>
        </a:spcAft>
        <a:defRPr sz="3300">
          <a:solidFill>
            <a:srgbClr val="0D0D0D"/>
          </a:solidFill>
          <a:latin typeface="Arial" pitchFamily="34" charset="0"/>
        </a:defRPr>
      </a:lvl5pPr>
      <a:lvl6pPr marL="457200" algn="l" rtl="0" fontAlgn="base">
        <a:spcBef>
          <a:spcPct val="0"/>
        </a:spcBef>
        <a:spcAft>
          <a:spcPct val="0"/>
        </a:spcAft>
        <a:defRPr sz="3400">
          <a:solidFill>
            <a:srgbClr val="660066"/>
          </a:solidFill>
          <a:latin typeface="Arial" pitchFamily="34" charset="0"/>
        </a:defRPr>
      </a:lvl6pPr>
      <a:lvl7pPr marL="914400" algn="l" rtl="0" fontAlgn="base">
        <a:spcBef>
          <a:spcPct val="0"/>
        </a:spcBef>
        <a:spcAft>
          <a:spcPct val="0"/>
        </a:spcAft>
        <a:defRPr sz="3400">
          <a:solidFill>
            <a:srgbClr val="660066"/>
          </a:solidFill>
          <a:latin typeface="Arial" pitchFamily="34" charset="0"/>
        </a:defRPr>
      </a:lvl7pPr>
      <a:lvl8pPr marL="1371600" algn="l" rtl="0" fontAlgn="base">
        <a:spcBef>
          <a:spcPct val="0"/>
        </a:spcBef>
        <a:spcAft>
          <a:spcPct val="0"/>
        </a:spcAft>
        <a:defRPr sz="3400">
          <a:solidFill>
            <a:srgbClr val="660066"/>
          </a:solidFill>
          <a:latin typeface="Arial" pitchFamily="34" charset="0"/>
        </a:defRPr>
      </a:lvl8pPr>
      <a:lvl9pPr marL="1828800" algn="l" rtl="0" fontAlgn="base">
        <a:spcBef>
          <a:spcPct val="0"/>
        </a:spcBef>
        <a:spcAft>
          <a:spcPct val="0"/>
        </a:spcAft>
        <a:defRPr sz="3400">
          <a:solidFill>
            <a:srgbClr val="660066"/>
          </a:solidFill>
          <a:latin typeface="Arial"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a:solidFill>
            <a:schemeClr val="tx1"/>
          </a:solidFill>
          <a:latin typeface="+mn-lt"/>
        </a:defRPr>
      </a:lvl2pPr>
      <a:lvl3pPr marL="1143000" indent="-228600" algn="l" rtl="0" eaLnBrk="0" fontAlgn="base" hangingPunct="0">
        <a:spcBef>
          <a:spcPct val="20000"/>
        </a:spcBef>
        <a:spcAft>
          <a:spcPct val="0"/>
        </a:spcAft>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defRPr>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16200000">
            <a:off x="-2647949"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053" name="Rectangle 3"/>
          <p:cNvSpPr>
            <a:spLocks noGrp="1" noChangeAspect="1" noChangeArrowheads="1"/>
          </p:cNvSpPr>
          <p:nvPr>
            <p:ph type="title"/>
          </p:nvPr>
        </p:nvSpPr>
        <p:spPr bwMode="auto">
          <a:xfrm>
            <a:off x="76201" y="77788"/>
            <a:ext cx="90678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en-US" dirty="0" smtClean="0"/>
              <a:t>Name </a:t>
            </a:r>
            <a:r>
              <a:rPr lang="en-US" altLang="en-US" dirty="0" err="1" smtClean="0"/>
              <a:t>fgchmvb</a:t>
            </a:r>
            <a:r>
              <a:rPr lang="en-US" altLang="en-US" dirty="0" smtClean="0"/>
              <a:t> </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noFill/>
            <a:prstDash val="sysDot"/>
            <a:bevel/>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2378B25E-053D-4AA2-A71D-1D9F2F8C0927}"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324601"/>
            <a:ext cx="8605838" cy="533400"/>
          </a:xfrm>
          <a:prstGeom prst="rect">
            <a:avLst/>
          </a:prstGeom>
          <a:noFill/>
        </p:spPr>
        <p:txBody>
          <a:bodyPr vert="horz" lIns="91440" tIns="45720" rIns="91440" bIns="45720" rtlCol="0" anchor="ctr"/>
          <a:lstStyle>
            <a:lvl1pPr algn="l">
              <a:buFontTx/>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9" name="Picture 1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5400000">
            <a:off x="6191250" y="3409951"/>
            <a:ext cx="56388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 name="Text Placeholder 1"/>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7325678"/>
      </p:ext>
    </p:extLst>
  </p:cSld>
  <p:clrMap bg1="lt1" tx1="dk1" bg2="lt2" tx2="dk2" accent1="accent1" accent2="accent2" accent3="accent3" accent4="accent4" accent5="accent5" accent6="accent6" hlink="hlink" folHlink="folHlink"/>
  <p:sldLayoutIdLst>
    <p:sldLayoutId id="2147483679" r:id="rId1"/>
    <p:sldLayoutId id="2147483683" r:id="rId2"/>
  </p:sldLayoutIdLst>
  <p:transition xmlns:p14="http://schemas.microsoft.com/office/powerpoint/2010/main"/>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4000">
          <a:solidFill>
            <a:schemeClr val="accent6">
              <a:lumMod val="50000"/>
            </a:schemeClr>
          </a:solidFill>
          <a:latin typeface="+mj-lt"/>
          <a:ea typeface="+mj-ea"/>
          <a:cs typeface="+mj-cs"/>
        </a:defRPr>
      </a:lvl1pPr>
      <a:lvl2pPr algn="ctr" rtl="0" eaLnBrk="0" fontAlgn="base" hangingPunct="0">
        <a:spcBef>
          <a:spcPct val="0"/>
        </a:spcBef>
        <a:spcAft>
          <a:spcPct val="0"/>
        </a:spcAft>
        <a:defRPr sz="4000">
          <a:solidFill>
            <a:srgbClr val="AE1221"/>
          </a:solidFill>
          <a:latin typeface="Arial" pitchFamily="34" charset="0"/>
        </a:defRPr>
      </a:lvl2pPr>
      <a:lvl3pPr algn="ctr" rtl="0" eaLnBrk="0" fontAlgn="base" hangingPunct="0">
        <a:spcBef>
          <a:spcPct val="0"/>
        </a:spcBef>
        <a:spcAft>
          <a:spcPct val="0"/>
        </a:spcAft>
        <a:defRPr sz="4000">
          <a:solidFill>
            <a:srgbClr val="AE1221"/>
          </a:solidFill>
          <a:latin typeface="Arial" pitchFamily="34" charset="0"/>
        </a:defRPr>
      </a:lvl3pPr>
      <a:lvl4pPr algn="ctr" rtl="0" eaLnBrk="0" fontAlgn="base" hangingPunct="0">
        <a:spcBef>
          <a:spcPct val="0"/>
        </a:spcBef>
        <a:spcAft>
          <a:spcPct val="0"/>
        </a:spcAft>
        <a:defRPr sz="4000">
          <a:solidFill>
            <a:srgbClr val="AE1221"/>
          </a:solidFill>
          <a:latin typeface="Arial" pitchFamily="34" charset="0"/>
        </a:defRPr>
      </a:lvl4pPr>
      <a:lvl5pPr algn="ctr" rtl="0" eaLnBrk="0" fontAlgn="base" hangingPunct="0">
        <a:spcBef>
          <a:spcPct val="0"/>
        </a:spcBef>
        <a:spcAft>
          <a:spcPct val="0"/>
        </a:spcAft>
        <a:defRPr sz="4000">
          <a:solidFill>
            <a:srgbClr val="AE1221"/>
          </a:solidFill>
          <a:latin typeface="Arial" pitchFamily="34" charset="0"/>
        </a:defRPr>
      </a:lvl5pPr>
      <a:lvl6pPr marL="457200" algn="ctr" rtl="0" fontAlgn="base">
        <a:spcBef>
          <a:spcPct val="0"/>
        </a:spcBef>
        <a:spcAft>
          <a:spcPct val="0"/>
        </a:spcAft>
        <a:defRPr sz="4000">
          <a:solidFill>
            <a:schemeClr val="accent2"/>
          </a:solidFill>
          <a:latin typeface="Arial" pitchFamily="34" charset="0"/>
        </a:defRPr>
      </a:lvl6pPr>
      <a:lvl7pPr marL="914400" algn="ctr" rtl="0" fontAlgn="base">
        <a:spcBef>
          <a:spcPct val="0"/>
        </a:spcBef>
        <a:spcAft>
          <a:spcPct val="0"/>
        </a:spcAft>
        <a:defRPr sz="4000">
          <a:solidFill>
            <a:schemeClr val="accent2"/>
          </a:solidFill>
          <a:latin typeface="Arial" pitchFamily="34" charset="0"/>
        </a:defRPr>
      </a:lvl7pPr>
      <a:lvl8pPr marL="1371600" algn="ctr" rtl="0" fontAlgn="base">
        <a:spcBef>
          <a:spcPct val="0"/>
        </a:spcBef>
        <a:spcAft>
          <a:spcPct val="0"/>
        </a:spcAft>
        <a:defRPr sz="4000">
          <a:solidFill>
            <a:schemeClr val="accent2"/>
          </a:solidFill>
          <a:latin typeface="Arial" pitchFamily="34" charset="0"/>
        </a:defRPr>
      </a:lvl8pPr>
      <a:lvl9pPr marL="1828800" algn="ctr" rtl="0" fontAlgn="base">
        <a:spcBef>
          <a:spcPct val="0"/>
        </a:spcBef>
        <a:spcAft>
          <a:spcPct val="0"/>
        </a:spcAft>
        <a:defRPr sz="4000">
          <a:solidFill>
            <a:schemeClr val="accent2"/>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Master case-study #2</a:t>
            </a:r>
          </a:p>
        </p:txBody>
      </p:sp>
      <p:sp>
        <p:nvSpPr>
          <p:cNvPr id="6150" name="Rectangle 3"/>
          <p:cNvSpPr>
            <a:spLocks noGrp="1" noChangeAspect="1" noChangeArrowheads="1"/>
          </p:cNvSpPr>
          <p:nvPr>
            <p:ph type="body" idx="1"/>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  - </a:t>
            </a:r>
            <a:r>
              <a:rPr lang="en-US" altLang="en-US" dirty="0" err="1" smtClean="0"/>
              <a:t>colorat</a:t>
            </a:r>
            <a:r>
              <a:rPr lang="en-US" altLang="en-US" dirty="0" smtClean="0"/>
              <a:t> </a:t>
            </a:r>
            <a:r>
              <a:rPr lang="en-US" altLang="en-US" dirty="0" err="1" smtClean="0"/>
              <a:t>diferit</a:t>
            </a:r>
            <a:endParaRPr lang="en-US" altLang="en-US" dirty="0" smtClean="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0"/>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5126" name="Picture 1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75" y="-9525"/>
            <a:ext cx="795338"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5127" name="Group 2"/>
          <p:cNvGrpSpPr>
            <a:grpSpLocks/>
          </p:cNvGrpSpPr>
          <p:nvPr userDrawn="1"/>
        </p:nvGrpSpPr>
        <p:grpSpPr bwMode="auto">
          <a:xfrm>
            <a:off x="8561388" y="0"/>
            <a:ext cx="582612" cy="609600"/>
            <a:chOff x="8513384" y="0"/>
            <a:chExt cx="582991" cy="609600"/>
          </a:xfrm>
        </p:grpSpPr>
        <p:pic>
          <p:nvPicPr>
            <p:cNvPr id="5128" name="Picture 1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13384" y="138345"/>
              <a:ext cx="3619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5129" name="Picture 19"/>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915400" y="0"/>
              <a:ext cx="180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grpSp>
    </p:spTree>
    <p:extLst>
      <p:ext uri="{BB962C8B-B14F-4D97-AF65-F5344CB8AC3E}">
        <p14:creationId xmlns:p14="http://schemas.microsoft.com/office/powerpoint/2010/main" val="1007448745"/>
      </p:ext>
    </p:extLst>
  </p:cSld>
  <p:clrMap bg1="lt1" tx1="dk1" bg2="lt2" tx2="dk2" accent1="accent1" accent2="accent2" accent3="accent3" accent4="accent4" accent5="accent5" accent6="accent6" hlink="hlink" folHlink="folHlink"/>
  <p:sldLayoutIdLst>
    <p:sldLayoutId id="2147483671" r:id="rId1"/>
    <p:sldLayoutId id="2147483682" r:id="rId2"/>
  </p:sldLayoutIdLst>
  <p:timing>
    <p:tnLst>
      <p:par>
        <p:cTn xmlns:p14="http://schemas.microsoft.com/office/powerpoint/2010/main" id="1" dur="indefinite" restart="never" nodeType="tmRoot"/>
      </p:par>
    </p:tnLst>
  </p:timing>
  <p:hf hd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AE122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599"/>
            <a:ext cx="9144000" cy="5350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50" name="Rectangle 3"/>
          <p:cNvSpPr>
            <a:spLocks noGrp="1" noChangeAspect="1" noChangeArrowheads="1"/>
          </p:cNvSpPr>
          <p:nvPr>
            <p:ph type="body" idx="1"/>
          </p:nvPr>
        </p:nvSpPr>
        <p:spPr bwMode="auto">
          <a:xfrm>
            <a:off x="457200" y="1524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  - </a:t>
            </a:r>
            <a:r>
              <a:rPr lang="en-US" altLang="en-US" dirty="0" err="1" smtClean="0"/>
              <a:t>colorat</a:t>
            </a:r>
            <a:r>
              <a:rPr lang="en-US" altLang="en-US" dirty="0" smtClean="0"/>
              <a:t> </a:t>
            </a:r>
            <a:r>
              <a:rPr lang="en-US" altLang="en-US" dirty="0" err="1" smtClean="0"/>
              <a:t>diferit</a:t>
            </a:r>
            <a:endParaRPr lang="en-US" altLang="en-US" dirty="0" smtClean="0"/>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CFA536BC-3ED5-4293-8323-16A4258B4A0B}" type="slidenum">
              <a:rPr lang="en-US"/>
              <a:pPr fontAlgn="base">
                <a:spcAft>
                  <a:spcPct val="0"/>
                </a:spcAft>
                <a:defRPr/>
              </a:pPr>
              <a:t>‹#›</a:t>
            </a:fld>
            <a:endParaRPr lang="en-US" dirty="0"/>
          </a:p>
        </p:txBody>
      </p:sp>
      <p:sp>
        <p:nvSpPr>
          <p:cNvPr id="5" name="Footer Placeholder 4"/>
          <p:cNvSpPr>
            <a:spLocks noGrp="1"/>
          </p:cNvSpPr>
          <p:nvPr>
            <p:ph type="ftr" sz="quarter" idx="3"/>
          </p:nvPr>
        </p:nvSpPr>
        <p:spPr>
          <a:xfrm>
            <a:off x="0" y="6400801"/>
            <a:ext cx="8643938" cy="457200"/>
          </a:xfrm>
          <a:prstGeom prst="rect">
            <a:avLst/>
          </a:prstGeom>
          <a:noFill/>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dirty="0"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pic>
        <p:nvPicPr>
          <p:cNvPr id="102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2"/>
          <p:cNvSpPr>
            <a:spLocks noGrp="1" noChangeAspect="1" noChangeArrowheads="1"/>
          </p:cNvSpPr>
          <p:nvPr>
            <p:ph type="title"/>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ASK THE EXPERTS</a:t>
            </a:r>
          </a:p>
        </p:txBody>
      </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33400"/>
            <a:ext cx="9144000" cy="576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183629"/>
      </p:ext>
    </p:extLst>
  </p:cSld>
  <p:clrMap bg1="lt1" tx1="dk1" bg2="lt2" tx2="dk2" accent1="accent1" accent2="accent2" accent3="accent3" accent4="accent4" accent5="accent5" accent6="accent6" hlink="hlink" folHlink="folHlink"/>
  <p:sldLayoutIdLst>
    <p:sldLayoutId id="2147483677" r:id="rId1"/>
  </p:sldLayoutIdLs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dt="0"/>
  <p:txStyles>
    <p:titleStyle>
      <a:lvl1pPr algn="l"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000">
          <a:solidFill>
            <a:srgbClr val="0D0D0D"/>
          </a:solidFill>
          <a:latin typeface="Arial" pitchFamily="34" charset="0"/>
        </a:defRPr>
      </a:lvl2pPr>
      <a:lvl3pPr algn="ctr" rtl="0" eaLnBrk="0" fontAlgn="base" hangingPunct="0">
        <a:spcBef>
          <a:spcPct val="0"/>
        </a:spcBef>
        <a:spcAft>
          <a:spcPct val="0"/>
        </a:spcAft>
        <a:defRPr sz="3000">
          <a:solidFill>
            <a:srgbClr val="0D0D0D"/>
          </a:solidFill>
          <a:latin typeface="Arial" pitchFamily="34" charset="0"/>
        </a:defRPr>
      </a:lvl3pPr>
      <a:lvl4pPr algn="ctr" rtl="0" eaLnBrk="0" fontAlgn="base" hangingPunct="0">
        <a:spcBef>
          <a:spcPct val="0"/>
        </a:spcBef>
        <a:spcAft>
          <a:spcPct val="0"/>
        </a:spcAft>
        <a:defRPr sz="3000">
          <a:solidFill>
            <a:srgbClr val="0D0D0D"/>
          </a:solidFill>
          <a:latin typeface="Arial" pitchFamily="34" charset="0"/>
        </a:defRPr>
      </a:lvl4pPr>
      <a:lvl5pPr algn="ctr" rtl="0" eaLnBrk="0" fontAlgn="base" hangingPunct="0">
        <a:spcBef>
          <a:spcPct val="0"/>
        </a:spcBef>
        <a:spcAft>
          <a:spcPct val="0"/>
        </a:spcAft>
        <a:defRPr sz="3000">
          <a:solidFill>
            <a:srgbClr val="0D0D0D"/>
          </a:solidFill>
          <a:latin typeface="Arial" pitchFamily="34" charset="0"/>
        </a:defRPr>
      </a:lvl5pPr>
      <a:lvl6pPr marL="457200" algn="l" rtl="0" fontAlgn="base">
        <a:spcBef>
          <a:spcPct val="0"/>
        </a:spcBef>
        <a:spcAft>
          <a:spcPct val="0"/>
        </a:spcAft>
        <a:defRPr sz="3000">
          <a:solidFill>
            <a:srgbClr val="990000"/>
          </a:solidFill>
          <a:latin typeface="Arial" pitchFamily="34" charset="0"/>
        </a:defRPr>
      </a:lvl6pPr>
      <a:lvl7pPr marL="914400" algn="l" rtl="0" fontAlgn="base">
        <a:spcBef>
          <a:spcPct val="0"/>
        </a:spcBef>
        <a:spcAft>
          <a:spcPct val="0"/>
        </a:spcAft>
        <a:defRPr sz="3000">
          <a:solidFill>
            <a:srgbClr val="990000"/>
          </a:solidFill>
          <a:latin typeface="Arial" pitchFamily="34" charset="0"/>
        </a:defRPr>
      </a:lvl7pPr>
      <a:lvl8pPr marL="1371600" algn="l" rtl="0" fontAlgn="base">
        <a:spcBef>
          <a:spcPct val="0"/>
        </a:spcBef>
        <a:spcAft>
          <a:spcPct val="0"/>
        </a:spcAft>
        <a:defRPr sz="3000">
          <a:solidFill>
            <a:srgbClr val="990000"/>
          </a:solidFill>
          <a:latin typeface="Arial" pitchFamily="34" charset="0"/>
        </a:defRPr>
      </a:lvl8pPr>
      <a:lvl9pPr marL="1828800" algn="l" rtl="0" fontAlgn="base">
        <a:spcBef>
          <a:spcPct val="0"/>
        </a:spcBef>
        <a:spcAft>
          <a:spcPct val="0"/>
        </a:spcAft>
        <a:defRPr sz="30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spect="1" noChangeArrowheads="1"/>
          </p:cNvSpPr>
          <p:nvPr>
            <p:ph type="title"/>
          </p:nvPr>
        </p:nvSpPr>
        <p:spPr bwMode="auto">
          <a:xfrm>
            <a:off x="2008332" y="0"/>
            <a:ext cx="713566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1200">
                <a:solidFill>
                  <a:srgbClr val="002060"/>
                </a:solidFill>
              </a:defRPr>
            </a:lvl1pPr>
          </a:lstStyle>
          <a:p>
            <a:pPr fontAlgn="base">
              <a:spcAft>
                <a:spcPct val="0"/>
              </a:spcAft>
              <a:defRPr/>
            </a:pPr>
            <a:fld id="{FCD5D5FD-C24C-4EC1-877A-4A06FFD43F54}" type="slidenum">
              <a:rPr lang="en-US"/>
              <a:pPr fontAlgn="base">
                <a:spcAft>
                  <a:spcPct val="0"/>
                </a:spcAft>
                <a:defRPr/>
              </a:pPr>
              <a:t>‹#›</a:t>
            </a:fld>
            <a:endParaRPr lang="en-US" dirty="0"/>
          </a:p>
        </p:txBody>
      </p:sp>
      <p:sp>
        <p:nvSpPr>
          <p:cNvPr id="10" name="Text Placeholder 9"/>
          <p:cNvSpPr>
            <a:spLocks noGrp="1"/>
          </p:cNvSpPr>
          <p:nvPr>
            <p:ph type="body" idx="1"/>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grpSp>
        <p:nvGrpSpPr>
          <p:cNvPr id="3" name="Group 2"/>
          <p:cNvGrpSpPr/>
          <p:nvPr userDrawn="1"/>
        </p:nvGrpSpPr>
        <p:grpSpPr>
          <a:xfrm>
            <a:off x="32017" y="72581"/>
            <a:ext cx="1976315" cy="6252019"/>
            <a:chOff x="26319" y="75430"/>
            <a:chExt cx="1976315" cy="6409508"/>
          </a:xfrm>
        </p:grpSpPr>
        <p:pic>
          <p:nvPicPr>
            <p:cNvPr id="6155" name="Picture 1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319" y="75430"/>
              <a:ext cx="1976315" cy="521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6"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319" y="563034"/>
              <a:ext cx="391023" cy="592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grpSp>
        <p:nvGrpSpPr>
          <p:cNvPr id="2" name="Group 1"/>
          <p:cNvGrpSpPr/>
          <p:nvPr userDrawn="1"/>
        </p:nvGrpSpPr>
        <p:grpSpPr>
          <a:xfrm>
            <a:off x="8218204" y="750888"/>
            <a:ext cx="893380" cy="5573712"/>
            <a:chOff x="8229600" y="750888"/>
            <a:chExt cx="893380" cy="5734050"/>
          </a:xfrm>
        </p:grpSpPr>
        <p:pic>
          <p:nvPicPr>
            <p:cNvPr id="13" name="Picture 1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2905" y="750888"/>
              <a:ext cx="9007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6157"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29600" y="6434982"/>
              <a:ext cx="893380" cy="4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grpSp>
      <p:sp>
        <p:nvSpPr>
          <p:cNvPr id="5" name="Footer Placeholder 4"/>
          <p:cNvSpPr>
            <a:spLocks noGrp="1"/>
          </p:cNvSpPr>
          <p:nvPr>
            <p:ph type="ftr" sz="quarter" idx="3"/>
          </p:nvPr>
        </p:nvSpPr>
        <p:spPr>
          <a:xfrm>
            <a:off x="0" y="6324600"/>
            <a:ext cx="8637588" cy="533401"/>
          </a:xfrm>
          <a:prstGeom prst="rect">
            <a:avLst/>
          </a:prstGeom>
        </p:spPr>
        <p:txBody>
          <a:bodyPr vert="horz" lIns="91440" tIns="45720" rIns="91440" bIns="45720" rtlCol="0" anchor="ctr"/>
          <a:lstStyle>
            <a:lvl1pPr algn="l">
              <a:buNone/>
              <a:defRPr sz="1000">
                <a:solidFill>
                  <a:schemeClr val="tx1"/>
                </a:solidFill>
                <a:cs typeface="Arial" pitchFamily="34" charset="0"/>
              </a:defRPr>
            </a:lvl1pPr>
          </a:lstStyle>
          <a:p>
            <a:pPr fontAlgn="base">
              <a:spcBef>
                <a:spcPct val="20000"/>
              </a:spcBef>
              <a:spcAft>
                <a:spcPct val="0"/>
              </a:spcAft>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3578277993"/>
      </p:ext>
    </p:extLst>
  </p:cSld>
  <p:clrMap bg1="lt1" tx1="dk1" bg2="lt2" tx2="dk2" accent1="accent1" accent2="accent2" accent3="accent3" accent4="accent4" accent5="accent5" accent6="accent6" hlink="hlink" folHlink="folHlink"/>
  <p:sldLayoutIdLst>
    <p:sldLayoutId id="2147483673" r:id="rId1"/>
  </p:sldLayoutIdLs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xmlns:p14="http://schemas.microsoft.com/office/powerpoint/2010/mai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itchFamily="34" charset="0"/>
        </a:defRPr>
      </a:lvl2pPr>
      <a:lvl3pPr algn="l" rtl="0" eaLnBrk="0" fontAlgn="base" hangingPunct="0">
        <a:spcBef>
          <a:spcPct val="0"/>
        </a:spcBef>
        <a:spcAft>
          <a:spcPct val="0"/>
        </a:spcAft>
        <a:defRPr sz="3400">
          <a:solidFill>
            <a:schemeClr val="tx1"/>
          </a:solidFill>
          <a:latin typeface="Arial" pitchFamily="34" charset="0"/>
        </a:defRPr>
      </a:lvl3pPr>
      <a:lvl4pPr algn="l" rtl="0" eaLnBrk="0" fontAlgn="base" hangingPunct="0">
        <a:spcBef>
          <a:spcPct val="0"/>
        </a:spcBef>
        <a:spcAft>
          <a:spcPct val="0"/>
        </a:spcAft>
        <a:defRPr sz="3400">
          <a:solidFill>
            <a:schemeClr val="tx1"/>
          </a:solidFill>
          <a:latin typeface="Arial" pitchFamily="34" charset="0"/>
        </a:defRPr>
      </a:lvl4pPr>
      <a:lvl5pPr algn="l" rtl="0" eaLnBrk="0" fontAlgn="base" hangingPunct="0">
        <a:spcBef>
          <a:spcPct val="0"/>
        </a:spcBef>
        <a:spcAft>
          <a:spcPct val="0"/>
        </a:spcAft>
        <a:defRPr sz="3400">
          <a:solidFill>
            <a:schemeClr val="tx1"/>
          </a:solidFill>
          <a:latin typeface="Arial" pitchFamily="34" charset="0"/>
        </a:defRPr>
      </a:lvl5pPr>
      <a:lvl6pPr marL="457200" algn="l" rtl="0" fontAlgn="base">
        <a:spcBef>
          <a:spcPct val="0"/>
        </a:spcBef>
        <a:spcAft>
          <a:spcPct val="0"/>
        </a:spcAft>
        <a:defRPr sz="3400">
          <a:solidFill>
            <a:srgbClr val="990000"/>
          </a:solidFill>
          <a:latin typeface="Arial" pitchFamily="34" charset="0"/>
        </a:defRPr>
      </a:lvl6pPr>
      <a:lvl7pPr marL="914400" algn="l" rtl="0" fontAlgn="base">
        <a:spcBef>
          <a:spcPct val="0"/>
        </a:spcBef>
        <a:spcAft>
          <a:spcPct val="0"/>
        </a:spcAft>
        <a:defRPr sz="3400">
          <a:solidFill>
            <a:srgbClr val="990000"/>
          </a:solidFill>
          <a:latin typeface="Arial" pitchFamily="34" charset="0"/>
        </a:defRPr>
      </a:lvl7pPr>
      <a:lvl8pPr marL="1371600" algn="l" rtl="0" fontAlgn="base">
        <a:spcBef>
          <a:spcPct val="0"/>
        </a:spcBef>
        <a:spcAft>
          <a:spcPct val="0"/>
        </a:spcAft>
        <a:defRPr sz="3400">
          <a:solidFill>
            <a:srgbClr val="990000"/>
          </a:solidFill>
          <a:latin typeface="Arial" pitchFamily="34" charset="0"/>
        </a:defRPr>
      </a:lvl8pPr>
      <a:lvl9pPr marL="1828800" algn="l" rtl="0" fontAlgn="base">
        <a:spcBef>
          <a:spcPct val="0"/>
        </a:spcBef>
        <a:spcAft>
          <a:spcPct val="0"/>
        </a:spcAft>
        <a:defRPr sz="3400">
          <a:solidFill>
            <a:srgbClr val="990000"/>
          </a:solidFill>
          <a:latin typeface="Arial"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bls.gov/cp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 Id="rId3" Type="http://schemas.openxmlformats.org/officeDocument/2006/relationships/hyperlink" Target="https://www.federalreserve.gov/aboutthefed/bios/board/powell.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3" Type="http://schemas.openxmlformats.org/officeDocument/2006/relationships/hyperlink" Target="http://fred.stlouisfed.org/graph/?g=q823" TargetMode="External"/><Relationship Id="rId4" Type="http://schemas.openxmlformats.org/officeDocument/2006/relationships/image" Target="../media/image34.jpg"/><Relationship Id="rId5" Type="http://schemas.openxmlformats.org/officeDocument/2006/relationships/hyperlink" Target="https://fred.stlouisfed.org/series/EFFR%230" TargetMode="External"/><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federalreserve.gov/monetarypolicy/files/monetary20200129a1.pdf" TargetMode="External"/><Relationship Id="rId3" Type="http://schemas.openxmlformats.org/officeDocument/2006/relationships/hyperlink" Target="https://www.federalreserve.gov/monetarypolicy/fomc.ht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9633"/>
            <a:ext cx="8595923" cy="400110"/>
          </a:xfrm>
          <a:prstGeom prst="rect">
            <a:avLst/>
          </a:prstGeom>
          <a:noFill/>
        </p:spPr>
        <p:txBody>
          <a:bodyPr wrap="none" rtlCol="0">
            <a:spAutoFit/>
          </a:bodyPr>
          <a:lstStyle/>
          <a:p>
            <a:r>
              <a:rPr lang="en-US" sz="2000" dirty="0" smtClean="0"/>
              <a:t>Unemployment Rate and Natural Rate of Unemployment rate (2018-</a:t>
            </a:r>
            <a:r>
              <a:rPr lang="en-US" sz="2000" dirty="0" smtClean="0"/>
              <a:t>2020)</a:t>
            </a:r>
            <a:endParaRPr lang="en-US" sz="2000" dirty="0"/>
          </a:p>
        </p:txBody>
      </p:sp>
      <p:sp>
        <p:nvSpPr>
          <p:cNvPr id="7" name="TextBox 6"/>
          <p:cNvSpPr txBox="1"/>
          <p:nvPr/>
        </p:nvSpPr>
        <p:spPr>
          <a:xfrm>
            <a:off x="685800" y="6488668"/>
            <a:ext cx="4585585" cy="369332"/>
          </a:xfrm>
          <a:prstGeom prst="rect">
            <a:avLst/>
          </a:prstGeom>
          <a:noFill/>
        </p:spPr>
        <p:txBody>
          <a:bodyPr wrap="none" rtlCol="0">
            <a:spAutoFit/>
          </a:bodyPr>
          <a:lstStyle/>
          <a:p>
            <a:r>
              <a:rPr lang="en-US" dirty="0">
                <a:hlinkClick r:id="rId2"/>
              </a:rPr>
              <a:t>https://www.bls.gov/cps</a:t>
            </a:r>
            <a:r>
              <a:rPr lang="en-US" dirty="0" smtClean="0">
                <a:hlinkClick r:id="rId2"/>
              </a:rPr>
              <a:t>/</a:t>
            </a:r>
            <a:r>
              <a:rPr lang="en-US" dirty="0" smtClean="0"/>
              <a:t> (BLS, 02/07/2020)</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557920519"/>
              </p:ext>
            </p:extLst>
          </p:nvPr>
        </p:nvGraphicFramePr>
        <p:xfrm>
          <a:off x="2362200" y="533400"/>
          <a:ext cx="4038600" cy="5814561"/>
        </p:xfrm>
        <a:graphic>
          <a:graphicData uri="http://schemas.openxmlformats.org/drawingml/2006/table">
            <a:tbl>
              <a:tblPr/>
              <a:tblGrid>
                <a:gridCol w="1417807"/>
                <a:gridCol w="1174344"/>
                <a:gridCol w="1446449"/>
              </a:tblGrid>
              <a:tr h="217775">
                <a:tc>
                  <a:txBody>
                    <a:bodyPr/>
                    <a:lstStyle/>
                    <a:p>
                      <a:pPr algn="l" fontAlgn="b"/>
                      <a:r>
                        <a:rPr lang="sk-SK" sz="1400" b="0" i="0" u="none" strike="noStrike">
                          <a:effectLst/>
                          <a:latin typeface="Arial"/>
                        </a:rPr>
                        <a:t> </a:t>
                      </a:r>
                    </a:p>
                  </a:txBody>
                  <a:tcPr marL="10277" marR="10277" marT="1027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effectLst/>
                          <a:latin typeface="Arial"/>
                        </a:rPr>
                        <a:t>U-Rate</a:t>
                      </a:r>
                    </a:p>
                  </a:txBody>
                  <a:tcPr marL="10277" marR="10277" marT="1027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effectLst/>
                          <a:latin typeface="Arial"/>
                        </a:rPr>
                        <a:t>Natura Rate</a:t>
                      </a:r>
                    </a:p>
                  </a:txBody>
                  <a:tcPr marL="10277" marR="10277" marT="1027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775">
                <a:tc>
                  <a:txBody>
                    <a:bodyPr/>
                    <a:lstStyle/>
                    <a:p>
                      <a:pPr algn="r" fontAlgn="b"/>
                      <a:r>
                        <a:rPr lang="mr-IN" sz="1400" b="0" i="0" u="none" strike="noStrike">
                          <a:effectLst/>
                          <a:latin typeface="Arial"/>
                        </a:rPr>
                        <a:t>2018-01-01</a:t>
                      </a:r>
                    </a:p>
                  </a:txBody>
                  <a:tcPr marL="10277" marR="10277" marT="1027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hr-HR" sz="1400" b="0" i="0" u="none" strike="noStrike">
                          <a:effectLst/>
                          <a:latin typeface="Arial"/>
                        </a:rPr>
                        <a:t>4.1</a:t>
                      </a:r>
                    </a:p>
                  </a:txBody>
                  <a:tcPr marL="10277" marR="10277" marT="1027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hr-HR" sz="1400" b="0" i="0" u="none" strike="noStrike">
                          <a:effectLst/>
                          <a:latin typeface="Arial"/>
                        </a:rPr>
                        <a:t>4.597</a:t>
                      </a:r>
                    </a:p>
                  </a:txBody>
                  <a:tcPr marL="10277" marR="10277" marT="10277" marB="0" anchor="b">
                    <a:lnL>
                      <a:noFill/>
                    </a:lnL>
                    <a:lnR>
                      <a:noFill/>
                    </a:lnR>
                    <a:lnT w="6350" cap="flat" cmpd="sng" algn="ctr">
                      <a:solidFill>
                        <a:srgbClr val="000000"/>
                      </a:solidFill>
                      <a:prstDash val="solid"/>
                      <a:round/>
                      <a:headEnd type="none" w="med" len="med"/>
                      <a:tailEnd type="none" w="med" len="med"/>
                    </a:lnT>
                    <a:lnB>
                      <a:noFill/>
                    </a:lnB>
                  </a:tcPr>
                </a:tc>
              </a:tr>
              <a:tr h="217775">
                <a:tc>
                  <a:txBody>
                    <a:bodyPr/>
                    <a:lstStyle/>
                    <a:p>
                      <a:pPr algn="r" fontAlgn="b"/>
                      <a:r>
                        <a:rPr lang="mr-IN" sz="1400" b="0" i="0" u="none" strike="noStrike">
                          <a:effectLst/>
                          <a:latin typeface="Arial"/>
                        </a:rPr>
                        <a:t>2018-02-01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4.1</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2018-03-01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4.0</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2018-04-01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4.0</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4.592</a:t>
                      </a: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2018-05-01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3.8</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2018-06-01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4.0</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2018-07-01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3.8</a:t>
                      </a:r>
                    </a:p>
                  </a:txBody>
                  <a:tcPr marL="10277" marR="10277" marT="10277" marB="0" anchor="b">
                    <a:lnL>
                      <a:noFill/>
                    </a:lnL>
                    <a:lnR>
                      <a:noFill/>
                    </a:lnR>
                    <a:lnT>
                      <a:noFill/>
                    </a:lnT>
                    <a:lnB>
                      <a:noFill/>
                    </a:lnB>
                  </a:tcPr>
                </a:tc>
                <a:tc>
                  <a:txBody>
                    <a:bodyPr/>
                    <a:lstStyle/>
                    <a:p>
                      <a:pPr algn="r" fontAlgn="b"/>
                      <a:r>
                        <a:rPr lang="fi-FI" sz="1400" b="0" i="0" u="none" strike="noStrike">
                          <a:effectLst/>
                          <a:latin typeface="Arial"/>
                        </a:rPr>
                        <a:t>4.587</a:t>
                      </a: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2018-08-01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3.8</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2018-09-01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3.7</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2018-10-01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3.8</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4.582</a:t>
                      </a: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2018-11-01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3.7</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2018-12-01</a:t>
                      </a:r>
                    </a:p>
                  </a:txBody>
                  <a:tcPr marL="10277" marR="10277" marT="1027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hr-HR" sz="1400" b="0" i="0" u="none" strike="noStrike">
                          <a:effectLst/>
                          <a:latin typeface="Arial"/>
                        </a:rPr>
                        <a:t>3.9</a:t>
                      </a:r>
                    </a:p>
                  </a:txBody>
                  <a:tcPr marL="10277" marR="10277" marT="1027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sk-SK" sz="1400" b="0" i="0" u="none" strike="noStrike">
                          <a:effectLst/>
                          <a:latin typeface="Arial"/>
                        </a:rPr>
                        <a:t> </a:t>
                      </a:r>
                    </a:p>
                  </a:txBody>
                  <a:tcPr marL="10277" marR="10277" marT="10277" marB="0" anchor="b">
                    <a:lnL>
                      <a:noFill/>
                    </a:lnL>
                    <a:lnR>
                      <a:noFill/>
                    </a:lnR>
                    <a:lnT>
                      <a:noFill/>
                    </a:lnT>
                    <a:lnB w="6350" cap="flat" cmpd="sng" algn="ctr">
                      <a:solidFill>
                        <a:srgbClr val="000000"/>
                      </a:solidFill>
                      <a:prstDash val="solid"/>
                      <a:round/>
                      <a:headEnd type="none" w="med" len="med"/>
                      <a:tailEnd type="none" w="med" len="med"/>
                    </a:lnB>
                  </a:tcPr>
                </a:tc>
              </a:tr>
              <a:tr h="217775">
                <a:tc>
                  <a:txBody>
                    <a:bodyPr/>
                    <a:lstStyle/>
                    <a:p>
                      <a:pPr algn="r" fontAlgn="b"/>
                      <a:r>
                        <a:rPr lang="mr-IN" sz="1400" b="0" i="0" u="none" strike="noStrike">
                          <a:effectLst/>
                          <a:latin typeface="Arial"/>
                        </a:rPr>
                        <a:t>2019-01-01</a:t>
                      </a:r>
                    </a:p>
                  </a:txBody>
                  <a:tcPr marL="10277" marR="10277" marT="1027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hr-HR" sz="1400" b="0" i="0" u="none" strike="noStrike">
                          <a:effectLst/>
                          <a:latin typeface="Arial"/>
                        </a:rPr>
                        <a:t>4.0</a:t>
                      </a:r>
                    </a:p>
                  </a:txBody>
                  <a:tcPr marL="10277" marR="10277" marT="1027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uk-UA" sz="1400" b="0" i="0" u="none" strike="noStrike">
                          <a:effectLst/>
                          <a:latin typeface="Arial"/>
                        </a:rPr>
                        <a:t>4.577</a:t>
                      </a:r>
                    </a:p>
                  </a:txBody>
                  <a:tcPr marL="10277" marR="10277" marT="10277" marB="0" anchor="b">
                    <a:lnL>
                      <a:noFill/>
                    </a:lnL>
                    <a:lnR>
                      <a:noFill/>
                    </a:lnR>
                    <a:lnT w="6350" cap="flat" cmpd="sng" algn="ctr">
                      <a:solidFill>
                        <a:srgbClr val="000000"/>
                      </a:solidFill>
                      <a:prstDash val="solid"/>
                      <a:round/>
                      <a:headEnd type="none" w="med" len="med"/>
                      <a:tailEnd type="none" w="med" len="med"/>
                    </a:lnT>
                    <a:lnB>
                      <a:noFill/>
                    </a:lnB>
                  </a:tcPr>
                </a:tc>
              </a:tr>
              <a:tr h="217775">
                <a:tc>
                  <a:txBody>
                    <a:bodyPr/>
                    <a:lstStyle/>
                    <a:p>
                      <a:pPr algn="r" fontAlgn="b"/>
                      <a:r>
                        <a:rPr lang="mr-IN" sz="1400" b="0" i="0" u="none" strike="noStrike">
                          <a:effectLst/>
                          <a:latin typeface="Arial"/>
                        </a:rPr>
                        <a:t>2019-02-01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3.8</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2019-03-01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3.8</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2019-04-01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3.6</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4.572</a:t>
                      </a: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2019-05-01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3.6</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2019-06-01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3.7</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2019-07-01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3.7</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4.567</a:t>
                      </a: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2019-08-01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3.7</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2019-09-01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3.5</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2019-10-01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3.6</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4.562</a:t>
                      </a:r>
                    </a:p>
                  </a:txBody>
                  <a:tcPr marL="10277" marR="10277" marT="10277" marB="0" anchor="b">
                    <a:lnL>
                      <a:noFill/>
                    </a:lnL>
                    <a:lnR>
                      <a:noFill/>
                    </a:lnR>
                    <a:lnT>
                      <a:noFill/>
                    </a:lnT>
                    <a:lnB>
                      <a:noFill/>
                    </a:lnB>
                  </a:tcPr>
                </a:tc>
              </a:tr>
              <a:tr h="217775">
                <a:tc>
                  <a:txBody>
                    <a:bodyPr/>
                    <a:lstStyle/>
                    <a:p>
                      <a:pPr algn="r" fontAlgn="b"/>
                      <a:r>
                        <a:rPr lang="mr-IN" sz="1400" b="0" i="0" u="none" strike="noStrike">
                          <a:effectLst/>
                          <a:latin typeface="Arial"/>
                        </a:rPr>
                        <a:t>2019-11-01</a:t>
                      </a:r>
                    </a:p>
                  </a:txBody>
                  <a:tcPr marL="10277" marR="10277" marT="10277" marB="0" anchor="b">
                    <a:lnL>
                      <a:noFill/>
                    </a:lnL>
                    <a:lnR>
                      <a:noFill/>
                    </a:lnR>
                    <a:lnT>
                      <a:noFill/>
                    </a:lnT>
                    <a:lnB>
                      <a:noFill/>
                    </a:lnB>
                  </a:tcPr>
                </a:tc>
                <a:tc>
                  <a:txBody>
                    <a:bodyPr/>
                    <a:lstStyle/>
                    <a:p>
                      <a:pPr algn="r" fontAlgn="b"/>
                      <a:r>
                        <a:rPr lang="hr-HR" sz="1400" b="0" i="0" u="none" strike="noStrike">
                          <a:effectLst/>
                          <a:latin typeface="Arial"/>
                        </a:rPr>
                        <a:t>3.5</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solidFill>
                            <a:srgbClr val="FF0000"/>
                          </a:solidFill>
                          <a:effectLst/>
                          <a:latin typeface="Arial"/>
                        </a:rPr>
                        <a:t>2019-12-01</a:t>
                      </a:r>
                    </a:p>
                  </a:txBody>
                  <a:tcPr marL="10277" marR="10277" marT="10277" marB="0" anchor="b">
                    <a:lnL>
                      <a:noFill/>
                    </a:lnL>
                    <a:lnR>
                      <a:noFill/>
                    </a:lnR>
                    <a:lnT>
                      <a:noFill/>
                    </a:lnT>
                    <a:lnB>
                      <a:noFill/>
                    </a:lnB>
                  </a:tcPr>
                </a:tc>
                <a:tc>
                  <a:txBody>
                    <a:bodyPr/>
                    <a:lstStyle/>
                    <a:p>
                      <a:pPr algn="r" fontAlgn="b"/>
                      <a:r>
                        <a:rPr lang="hr-HR" sz="1400" b="0" i="0" u="none" strike="noStrike" dirty="0">
                          <a:solidFill>
                            <a:srgbClr val="FF0000"/>
                          </a:solidFill>
                          <a:effectLst/>
                          <a:latin typeface="Arial"/>
                        </a:rPr>
                        <a:t>3.5</a:t>
                      </a:r>
                    </a:p>
                  </a:txBody>
                  <a:tcPr marL="10277" marR="10277" marT="10277" marB="0" anchor="b">
                    <a:lnL>
                      <a:noFill/>
                    </a:lnL>
                    <a:lnR>
                      <a:noFill/>
                    </a:lnR>
                    <a:lnT>
                      <a:noFill/>
                    </a:lnT>
                    <a:lnB>
                      <a:noFill/>
                    </a:lnB>
                  </a:tcPr>
                </a:tc>
                <a:tc>
                  <a:txBody>
                    <a:bodyPr/>
                    <a:lstStyle/>
                    <a:p>
                      <a:pPr algn="l" fontAlgn="b"/>
                      <a:endParaRPr lang="en-US" sz="1400" b="0" i="0" u="none" strike="noStrike">
                        <a:effectLst/>
                        <a:latin typeface="Arial"/>
                      </a:endParaRPr>
                    </a:p>
                  </a:txBody>
                  <a:tcPr marL="10277" marR="10277" marT="10277" marB="0" anchor="b">
                    <a:lnL>
                      <a:noFill/>
                    </a:lnL>
                    <a:lnR>
                      <a:noFill/>
                    </a:lnR>
                    <a:lnT>
                      <a:noFill/>
                    </a:lnT>
                    <a:lnB>
                      <a:noFill/>
                    </a:lnB>
                  </a:tcPr>
                </a:tc>
              </a:tr>
              <a:tr h="217775">
                <a:tc>
                  <a:txBody>
                    <a:bodyPr/>
                    <a:lstStyle/>
                    <a:p>
                      <a:pPr algn="r" fontAlgn="b"/>
                      <a:r>
                        <a:rPr lang="mr-IN" sz="1400" b="0" i="0" u="none" strike="noStrike">
                          <a:solidFill>
                            <a:srgbClr val="0000FF"/>
                          </a:solidFill>
                          <a:effectLst/>
                          <a:latin typeface="Arial"/>
                        </a:rPr>
                        <a:t>2020-01-01</a:t>
                      </a:r>
                    </a:p>
                  </a:txBody>
                  <a:tcPr marL="10277" marR="10277" marT="1027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dirty="0" smtClean="0">
                          <a:solidFill>
                            <a:srgbClr val="0000FF"/>
                          </a:solidFill>
                          <a:effectLst/>
                          <a:latin typeface="Arial"/>
                        </a:rPr>
                        <a:t>3.6</a:t>
                      </a:r>
                      <a:endParaRPr lang="mr-IN" sz="1400" b="0" i="0" u="none" strike="noStrike" dirty="0">
                        <a:solidFill>
                          <a:srgbClr val="0000FF"/>
                        </a:solidFill>
                        <a:effectLst/>
                        <a:latin typeface="Arial"/>
                      </a:endParaRPr>
                    </a:p>
                  </a:txBody>
                  <a:tcPr marL="10277" marR="10277" marT="1027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hr-HR" sz="1400" b="0" i="0" u="none" strike="noStrike" dirty="0">
                          <a:effectLst/>
                          <a:latin typeface="Arial"/>
                        </a:rPr>
                        <a:t>4.558</a:t>
                      </a:r>
                    </a:p>
                  </a:txBody>
                  <a:tcPr marL="10277" marR="10277" marT="10277" marB="0" anchor="b">
                    <a:lnL>
                      <a:noFill/>
                    </a:lnL>
                    <a:lnR>
                      <a:noFill/>
                    </a:lnR>
                    <a:lnT>
                      <a:noFill/>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5140367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wrap="square" anchor="t"/>
          <a:lstStyle/>
          <a:p>
            <a:r>
              <a:rPr lang="en-US" altLang="en-US" sz="3600" dirty="0" smtClean="0"/>
              <a:t>Money in the U.S. </a:t>
            </a:r>
            <a:r>
              <a:rPr lang="en-US" altLang="en-US" sz="3600" dirty="0" smtClean="0"/>
              <a:t>Economy</a:t>
            </a:r>
            <a:endParaRPr lang="en-US" altLang="en-US" sz="3600" dirty="0" smtClean="0"/>
          </a:p>
        </p:txBody>
      </p:sp>
      <p:sp>
        <p:nvSpPr>
          <p:cNvPr id="16387" name="Content Placeholder 2"/>
          <p:cNvSpPr>
            <a:spLocks noGrp="1"/>
          </p:cNvSpPr>
          <p:nvPr>
            <p:ph idx="1"/>
          </p:nvPr>
        </p:nvSpPr>
        <p:spPr>
          <a:xfrm>
            <a:off x="304800" y="914400"/>
            <a:ext cx="8588375" cy="4841875"/>
          </a:xfrm>
        </p:spPr>
        <p:txBody>
          <a:bodyPr/>
          <a:lstStyle/>
          <a:p>
            <a:r>
              <a:rPr lang="en-US" altLang="en-US" dirty="0" smtClean="0"/>
              <a:t>Measures of money stock</a:t>
            </a:r>
          </a:p>
          <a:p>
            <a:pPr lvl="1"/>
            <a:r>
              <a:rPr lang="en-US" altLang="en-US" dirty="0" smtClean="0"/>
              <a:t>M1</a:t>
            </a:r>
          </a:p>
          <a:p>
            <a:pPr lvl="2"/>
            <a:r>
              <a:rPr lang="en-US" altLang="en-US" dirty="0" smtClean="0"/>
              <a:t>Currency</a:t>
            </a:r>
            <a:endParaRPr lang="en-US" altLang="en-US" dirty="0" smtClean="0"/>
          </a:p>
          <a:p>
            <a:pPr lvl="2"/>
            <a:r>
              <a:rPr lang="en-US" altLang="en-US" dirty="0" smtClean="0"/>
              <a:t>Demand deposits, Traveler’s </a:t>
            </a:r>
            <a:r>
              <a:rPr lang="en-US" altLang="en-US" dirty="0" smtClean="0"/>
              <a:t>checks</a:t>
            </a:r>
          </a:p>
          <a:p>
            <a:pPr lvl="2"/>
            <a:r>
              <a:rPr lang="en-US" altLang="en-US" dirty="0" smtClean="0"/>
              <a:t>Other </a:t>
            </a:r>
            <a:r>
              <a:rPr lang="en-US" altLang="en-US" dirty="0" smtClean="0"/>
              <a:t>checkable </a:t>
            </a:r>
            <a:r>
              <a:rPr lang="en-US" altLang="en-US" dirty="0" smtClean="0"/>
              <a:t>deposits</a:t>
            </a:r>
            <a:endParaRPr lang="en-US" altLang="en-US" dirty="0" smtClean="0"/>
          </a:p>
          <a:p>
            <a:pPr lvl="1"/>
            <a:r>
              <a:rPr lang="en-US" altLang="en-US" dirty="0" smtClean="0"/>
              <a:t>M2</a:t>
            </a:r>
          </a:p>
          <a:p>
            <a:pPr lvl="2"/>
            <a:r>
              <a:rPr lang="en-US" altLang="en-US" dirty="0" smtClean="0">
                <a:solidFill>
                  <a:srgbClr val="FF0000"/>
                </a:solidFill>
              </a:rPr>
              <a:t>Everything in M1</a:t>
            </a:r>
          </a:p>
          <a:p>
            <a:pPr lvl="2"/>
            <a:r>
              <a:rPr lang="en-US" altLang="en-US" dirty="0" smtClean="0"/>
              <a:t>Savings deposits, Small time deposits</a:t>
            </a:r>
          </a:p>
          <a:p>
            <a:pPr lvl="2"/>
            <a:r>
              <a:rPr lang="en-US" altLang="en-US" dirty="0" smtClean="0"/>
              <a:t>Money market mutual funds</a:t>
            </a:r>
          </a:p>
          <a:p>
            <a:pPr lvl="2"/>
            <a:r>
              <a:rPr lang="en-US" altLang="en-US" dirty="0" smtClean="0"/>
              <a:t>A few minor categories</a:t>
            </a:r>
          </a:p>
        </p:txBody>
      </p:sp>
      <p:sp>
        <p:nvSpPr>
          <p:cNvPr id="16388" name="Footer Placeholder 4"/>
          <p:cNvSpPr>
            <a:spLocks noGrp="1"/>
          </p:cNvSpPr>
          <p:nvPr>
            <p:ph type="ftr" sz="quarter" idx="11"/>
          </p:nvPr>
        </p:nvSpPr>
        <p:spPr bwMode="auto">
          <a:xfrm>
            <a:off x="0" y="6359857"/>
            <a:ext cx="81534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1638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A44AF3E2-8476-434A-B326-AC5F0DD17A0C}" type="slidenum">
              <a:rPr lang="en-US" altLang="en-US" sz="1200" smtClean="0">
                <a:solidFill>
                  <a:srgbClr val="002060"/>
                </a:solidFill>
              </a:rPr>
              <a:pPr algn="ctr" eaLnBrk="1" hangingPunct="1"/>
              <a:t>10</a:t>
            </a:fld>
            <a:endParaRPr lang="en-US" altLang="en-US" sz="1200" dirty="0" smtClean="0">
              <a:solidFill>
                <a:srgbClr val="002060"/>
              </a:solidFill>
            </a:endParaRPr>
          </a:p>
        </p:txBody>
      </p:sp>
    </p:spTree>
    <p:extLst>
      <p:ext uri="{BB962C8B-B14F-4D97-AF65-F5344CB8AC3E}">
        <p14:creationId xmlns:p14="http://schemas.microsoft.com/office/powerpoint/2010/main" val="26883023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M1</a:t>
            </a:r>
            <a:endParaRPr lang="en-US" dirty="0"/>
          </a:p>
        </p:txBody>
      </p:sp>
      <p:sp>
        <p:nvSpPr>
          <p:cNvPr id="3" name="Content Placeholder 2"/>
          <p:cNvSpPr>
            <a:spLocks noGrp="1"/>
          </p:cNvSpPr>
          <p:nvPr>
            <p:ph idx="1"/>
          </p:nvPr>
        </p:nvSpPr>
        <p:spPr/>
        <p:txBody>
          <a:bodyPr/>
          <a:lstStyle/>
          <a:p>
            <a:r>
              <a:rPr lang="en-US" dirty="0" smtClean="0"/>
              <a:t>Currency</a:t>
            </a:r>
            <a:r>
              <a:rPr lang="en-US" dirty="0"/>
              <a:t>:  </a:t>
            </a:r>
            <a:endParaRPr lang="en-US" dirty="0" smtClean="0"/>
          </a:p>
          <a:p>
            <a:pPr lvl="1"/>
            <a:r>
              <a:rPr lang="en-US" dirty="0" smtClean="0"/>
              <a:t>Paper </a:t>
            </a:r>
            <a:r>
              <a:rPr lang="en-US" dirty="0"/>
              <a:t>bills and coins in the hands of the (non-bank) public</a:t>
            </a:r>
          </a:p>
          <a:p>
            <a:r>
              <a:rPr lang="en-US" dirty="0"/>
              <a:t>Demand deposits:  </a:t>
            </a:r>
            <a:endParaRPr lang="en-US" dirty="0" smtClean="0"/>
          </a:p>
          <a:p>
            <a:pPr lvl="1"/>
            <a:r>
              <a:rPr lang="en-US" dirty="0" smtClean="0"/>
              <a:t>Balances </a:t>
            </a:r>
            <a:r>
              <a:rPr lang="en-US" dirty="0"/>
              <a:t>in bank accounts that depositors can access on demand by writing a check</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11</a:t>
            </a:fld>
            <a:endParaRPr lang="en-US" dirty="0"/>
          </a:p>
        </p:txBody>
      </p:sp>
    </p:spTree>
    <p:extLst>
      <p:ext uri="{BB962C8B-B14F-4D97-AF65-F5344CB8AC3E}">
        <p14:creationId xmlns:p14="http://schemas.microsoft.com/office/powerpoint/2010/main" val="1217909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209550" y="0"/>
            <a:ext cx="8770938" cy="990600"/>
          </a:xfrm>
        </p:spPr>
        <p:txBody>
          <a:bodyPr/>
          <a:lstStyle/>
          <a:p>
            <a:r>
              <a:rPr lang="en-US" altLang="en-US" sz="2000" dirty="0" smtClean="0"/>
              <a:t>Two </a:t>
            </a:r>
            <a:r>
              <a:rPr lang="en-US" altLang="en-US" sz="2000" dirty="0"/>
              <a:t>Measures of the Money Stock for </a:t>
            </a:r>
            <a:r>
              <a:rPr lang="en-US" altLang="en-US" sz="2000" dirty="0" smtClean="0"/>
              <a:t>the U.S</a:t>
            </a:r>
            <a:r>
              <a:rPr lang="en-US" altLang="en-US" sz="2000" dirty="0"/>
              <a:t>. </a:t>
            </a:r>
            <a:r>
              <a:rPr lang="en-US" altLang="en-US" sz="2000" dirty="0" smtClean="0"/>
              <a:t>Economy</a:t>
            </a:r>
          </a:p>
        </p:txBody>
      </p:sp>
      <p:sp>
        <p:nvSpPr>
          <p:cNvPr id="2" name="Text Placeholder 1"/>
          <p:cNvSpPr>
            <a:spLocks noGrp="1"/>
          </p:cNvSpPr>
          <p:nvPr>
            <p:ph type="body" sz="quarter" idx="4294967295"/>
          </p:nvPr>
        </p:nvSpPr>
        <p:spPr>
          <a:xfrm>
            <a:off x="0" y="5656647"/>
            <a:ext cx="8991600" cy="635000"/>
          </a:xfrm>
          <a:prstGeom prst="rect">
            <a:avLst/>
          </a:prstGeom>
        </p:spPr>
        <p:txBody>
          <a:bodyPr/>
          <a:lstStyle/>
          <a:p>
            <a:pPr eaLnBrk="1" hangingPunct="1">
              <a:buFontTx/>
              <a:buNone/>
            </a:pPr>
            <a:r>
              <a:rPr lang="en-US" altLang="en-US" sz="2000" dirty="0">
                <a:solidFill>
                  <a:schemeClr val="tx2"/>
                </a:solidFill>
              </a:rPr>
              <a:t>The two most widely followed measures of the money stock are M1 and M2. This figure shows the size of each measure in January </a:t>
            </a:r>
            <a:r>
              <a:rPr lang="en-US" altLang="en-US" sz="2000" dirty="0" smtClean="0">
                <a:solidFill>
                  <a:schemeClr val="tx2"/>
                </a:solidFill>
              </a:rPr>
              <a:t>2016.</a:t>
            </a:r>
            <a:endParaRPr lang="en-US" altLang="en-US" sz="2000" dirty="0">
              <a:solidFill>
                <a:schemeClr val="tx2"/>
              </a:solidFill>
            </a:endParaRPr>
          </a:p>
        </p:txBody>
      </p:sp>
      <p:pic>
        <p:nvPicPr>
          <p:cNvPr id="2051" name="Picture 3" descr="A bar graph where the x axis represents the two money stocks, M1 and M2. The y axis is amount in billions of dollars, from $3,202 to $12,467. Money stock M1 contains currency, demand deposits, traveler's checks, and other checkable deposits. Money stock M1 amounts to $3,202 billion. Money stock M2 contains everything in M1. In addition, M2 also contains savings deposits, small time deposits, money market mutual funds, and a few minor categories. Money stock M2 amounts to $12,467 bill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52928"/>
            <a:ext cx="7509669" cy="4527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411" name="Slide Number Placeholder 1"/>
          <p:cNvSpPr>
            <a:spLocks noGrp="1"/>
          </p:cNvSpPr>
          <p:nvPr>
            <p:ph type="sldNum" sz="quarter" idx="4294967295"/>
          </p:nvPr>
        </p:nvSpPr>
        <p:spPr>
          <a:xfrm>
            <a:off x="8618538" y="6473825"/>
            <a:ext cx="520700" cy="379413"/>
          </a:xfrm>
          <a:prstGeom prst="rect">
            <a:avLst/>
          </a:prstGeom>
          <a:noFill/>
          <a:ln w="9525">
            <a:prstDash val="soli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ash"/>
                <a:miter lim="800000"/>
                <a:headEnd/>
                <a:tailEnd/>
              </a14:hiddenLine>
            </a:ext>
          </a:extLst>
        </p:spPr>
        <p:txBody>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algn="ctr" eaLnBrk="1" hangingPunct="1"/>
            <a:fld id="{7D184D26-D8A9-41B9-AF87-8D1F85F276BE}" type="slidenum">
              <a:rPr lang="en-US" altLang="en-US" smtClean="0">
                <a:solidFill>
                  <a:srgbClr val="002060"/>
                </a:solidFill>
              </a:rPr>
              <a:pPr algn="ctr" eaLnBrk="1" hangingPunct="1"/>
              <a:t>12</a:t>
            </a:fld>
            <a:endParaRPr lang="en-US" altLang="en-US" dirty="0" smtClean="0">
              <a:solidFill>
                <a:srgbClr val="002060"/>
              </a:solidFill>
            </a:endParaRPr>
          </a:p>
        </p:txBody>
      </p:sp>
    </p:spTree>
    <p:extLst>
      <p:ext uri="{BB962C8B-B14F-4D97-AF65-F5344CB8AC3E}">
        <p14:creationId xmlns:p14="http://schemas.microsoft.com/office/powerpoint/2010/main" val="12853217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Credit Card Money?</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13</a:t>
            </a:fld>
            <a:endParaRPr lang="en-US" dirty="0"/>
          </a:p>
        </p:txBody>
      </p:sp>
      <p:sp>
        <p:nvSpPr>
          <p:cNvPr id="5" name="Footer Placeholder 4"/>
          <p:cNvSpPr>
            <a:spLocks noGrp="1"/>
          </p:cNvSpPr>
          <p:nvPr>
            <p:ph type="ftr" sz="quarter" idx="11"/>
          </p:nvPr>
        </p:nvSpPr>
        <p:spPr/>
        <p:txBody>
          <a:bodyPr/>
          <a:lstStyle/>
          <a:p>
            <a:pPr>
              <a:defRPr/>
            </a:pPr>
            <a:r>
              <a:rPr lang="en-US" dirty="0" smtClean="0">
                <a:solidFill>
                  <a:srgbClr val="000000"/>
                </a:solidFill>
              </a:rPr>
              <a:t>© 2018 </a:t>
            </a:r>
            <a:r>
              <a:rPr lang="en-US" dirty="0" err="1" smtClean="0">
                <a:solidFill>
                  <a:srgbClr val="000000"/>
                </a:solidFill>
              </a:rPr>
              <a:t>Cengage</a:t>
            </a:r>
            <a:r>
              <a:rPr lang="en-US" smtClean="0">
                <a:solidFill>
                  <a:srgbClr val="000000"/>
                </a:solidFill>
              </a:rPr>
              <a:t>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Content Placeholder 5"/>
          <p:cNvSpPr>
            <a:spLocks noGrp="1"/>
          </p:cNvSpPr>
          <p:nvPr>
            <p:ph idx="1"/>
          </p:nvPr>
        </p:nvSpPr>
        <p:spPr>
          <a:xfrm>
            <a:off x="277813" y="1025525"/>
            <a:ext cx="8866187" cy="5422900"/>
          </a:xfrm>
        </p:spPr>
        <p:txBody>
          <a:bodyPr/>
          <a:lstStyle/>
          <a:p>
            <a:endParaRPr lang="en-US"/>
          </a:p>
        </p:txBody>
      </p:sp>
    </p:spTree>
    <p:extLst>
      <p:ext uri="{BB962C8B-B14F-4D97-AF65-F5344CB8AC3E}">
        <p14:creationId xmlns:p14="http://schemas.microsoft.com/office/powerpoint/2010/main" val="1064751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340068" y="100939"/>
            <a:ext cx="7803931" cy="737261"/>
          </a:xfrm>
        </p:spPr>
        <p:txBody>
          <a:bodyPr wrap="square" anchor="t"/>
          <a:lstStyle/>
          <a:p>
            <a:r>
              <a:rPr lang="en-US" altLang="en-US" dirty="0" smtClean="0"/>
              <a:t>The Federal Reserve System</a:t>
            </a:r>
          </a:p>
        </p:txBody>
      </p:sp>
      <p:sp>
        <p:nvSpPr>
          <p:cNvPr id="19459" name="Content Placeholder 2"/>
          <p:cNvSpPr>
            <a:spLocks noGrp="1"/>
          </p:cNvSpPr>
          <p:nvPr>
            <p:ph idx="1"/>
          </p:nvPr>
        </p:nvSpPr>
        <p:spPr>
          <a:xfrm>
            <a:off x="292229" y="963446"/>
            <a:ext cx="8866187" cy="5334332"/>
          </a:xfrm>
        </p:spPr>
        <p:txBody>
          <a:bodyPr/>
          <a:lstStyle/>
          <a:p>
            <a:r>
              <a:rPr lang="en-US" altLang="en-US" dirty="0" smtClean="0"/>
              <a:t>Central bank</a:t>
            </a:r>
          </a:p>
          <a:p>
            <a:pPr lvl="1"/>
            <a:r>
              <a:rPr lang="en-US" altLang="en-US" sz="3000" dirty="0" smtClean="0"/>
              <a:t>Institution designed to </a:t>
            </a:r>
          </a:p>
          <a:p>
            <a:pPr lvl="2"/>
            <a:r>
              <a:rPr lang="en-US" altLang="en-US" dirty="0" smtClean="0"/>
              <a:t>Oversee the banking system</a:t>
            </a:r>
          </a:p>
          <a:p>
            <a:pPr lvl="2"/>
            <a:r>
              <a:rPr lang="en-US" altLang="en-US" dirty="0" smtClean="0"/>
              <a:t>Regulate the quantity of money in the economy</a:t>
            </a:r>
          </a:p>
          <a:p>
            <a:r>
              <a:rPr lang="en-US" altLang="en-US" dirty="0"/>
              <a:t>The Federal </a:t>
            </a:r>
            <a:r>
              <a:rPr lang="en-US" altLang="en-US" dirty="0" smtClean="0"/>
              <a:t>Reserve (the Fed)</a:t>
            </a:r>
            <a:endParaRPr lang="en-US" altLang="en-US" dirty="0"/>
          </a:p>
          <a:p>
            <a:pPr lvl="1"/>
            <a:r>
              <a:rPr lang="en-US" altLang="en-US" sz="3000" dirty="0"/>
              <a:t>The central bank of the United States</a:t>
            </a:r>
          </a:p>
          <a:p>
            <a:pPr lvl="1"/>
            <a:r>
              <a:rPr lang="en-US" altLang="en-US" sz="3000" dirty="0" smtClean="0"/>
              <a:t>Created </a:t>
            </a:r>
            <a:r>
              <a:rPr lang="en-US" altLang="en-US" sz="3000" dirty="0"/>
              <a:t>in </a:t>
            </a:r>
            <a:r>
              <a:rPr lang="en-US" altLang="en-US" sz="3000" dirty="0" smtClean="0"/>
              <a:t>1913 after </a:t>
            </a:r>
            <a:r>
              <a:rPr lang="en-US" altLang="en-US" sz="3000" dirty="0"/>
              <a:t>a series of bank failures in 1907</a:t>
            </a:r>
          </a:p>
          <a:p>
            <a:pPr lvl="1"/>
            <a:r>
              <a:rPr lang="en-US" altLang="en-US" sz="3000" dirty="0"/>
              <a:t>Purpose: to ensure the health of the nation’s banking </a:t>
            </a:r>
            <a:r>
              <a:rPr lang="en-US" altLang="en-US" sz="3000" dirty="0" smtClean="0"/>
              <a:t>system</a:t>
            </a:r>
            <a:endParaRPr lang="en-US" altLang="en-US" sz="3000" dirty="0"/>
          </a:p>
        </p:txBody>
      </p:sp>
      <p:sp>
        <p:nvSpPr>
          <p:cNvPr id="1946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4B239E72-C43C-44B3-B8AA-1712565EB283}" type="slidenum">
              <a:rPr lang="en-US" altLang="en-US" sz="1200" smtClean="0">
                <a:solidFill>
                  <a:srgbClr val="002060"/>
                </a:solidFill>
              </a:rPr>
              <a:pPr algn="ctr" eaLnBrk="1" hangingPunct="1"/>
              <a:t>14</a:t>
            </a:fld>
            <a:endParaRPr lang="en-US" altLang="en-US" sz="1200" dirty="0" smtClean="0">
              <a:solidFill>
                <a:srgbClr val="002060"/>
              </a:solidFill>
            </a:endParaRPr>
          </a:p>
        </p:txBody>
      </p:sp>
    </p:spTree>
    <p:extLst>
      <p:ext uri="{BB962C8B-B14F-4D97-AF65-F5344CB8AC3E}">
        <p14:creationId xmlns:p14="http://schemas.microsoft.com/office/powerpoint/2010/main" val="27373444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wrap="square" anchor="t"/>
          <a:lstStyle/>
          <a:p>
            <a:r>
              <a:rPr lang="en-US" altLang="en-US" dirty="0" smtClean="0"/>
              <a:t>The Fed’s Organization, Part 3</a:t>
            </a:r>
          </a:p>
        </p:txBody>
      </p:sp>
      <p:sp>
        <p:nvSpPr>
          <p:cNvPr id="23555" name="Content Placeholder 2"/>
          <p:cNvSpPr>
            <a:spLocks noGrp="1"/>
          </p:cNvSpPr>
          <p:nvPr>
            <p:ph idx="1"/>
          </p:nvPr>
        </p:nvSpPr>
        <p:spPr>
          <a:xfrm>
            <a:off x="304800" y="1066800"/>
            <a:ext cx="8588375" cy="4613275"/>
          </a:xfrm>
        </p:spPr>
        <p:txBody>
          <a:bodyPr/>
          <a:lstStyle/>
          <a:p>
            <a:r>
              <a:rPr lang="en-US" altLang="en-US" dirty="0" smtClean="0"/>
              <a:t>The Fed’s jobs</a:t>
            </a:r>
          </a:p>
          <a:p>
            <a:pPr lvl="1"/>
            <a:r>
              <a:rPr lang="en-US" altLang="en-US" dirty="0" smtClean="0"/>
              <a:t>Regulate banks and ensure the health of the banking system</a:t>
            </a:r>
          </a:p>
          <a:p>
            <a:pPr lvl="2"/>
            <a:r>
              <a:rPr lang="en-US" altLang="en-US" dirty="0" smtClean="0"/>
              <a:t>Regional Federal Reserve Banks</a:t>
            </a:r>
          </a:p>
          <a:p>
            <a:pPr lvl="2"/>
            <a:r>
              <a:rPr lang="en-US" altLang="en-US" dirty="0" smtClean="0"/>
              <a:t>Monitors each bank’s financial condition </a:t>
            </a:r>
          </a:p>
          <a:p>
            <a:pPr lvl="2"/>
            <a:r>
              <a:rPr lang="en-US" altLang="en-US" dirty="0" smtClean="0"/>
              <a:t>Facilitates bank transactions - clearing checks</a:t>
            </a:r>
          </a:p>
          <a:p>
            <a:pPr lvl="2"/>
            <a:r>
              <a:rPr lang="en-US" altLang="en-US" dirty="0" smtClean="0"/>
              <a:t>Acts as a bank’s bank</a:t>
            </a:r>
          </a:p>
          <a:p>
            <a:pPr lvl="2"/>
            <a:r>
              <a:rPr lang="en-US" altLang="en-US" dirty="0" smtClean="0"/>
              <a:t>The Fed – lender of last resort</a:t>
            </a:r>
          </a:p>
        </p:txBody>
      </p:sp>
      <p:sp>
        <p:nvSpPr>
          <p:cNvPr id="23556"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2355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CDEEA6A4-804D-4BC1-94F0-9C7C4D7DF293}" type="slidenum">
              <a:rPr lang="en-US" altLang="en-US" sz="1200" smtClean="0">
                <a:solidFill>
                  <a:srgbClr val="002060"/>
                </a:solidFill>
              </a:rPr>
              <a:pPr algn="ctr" eaLnBrk="1" hangingPunct="1"/>
              <a:t>15</a:t>
            </a:fld>
            <a:endParaRPr lang="en-US" altLang="en-US" sz="1200" smtClean="0">
              <a:solidFill>
                <a:srgbClr val="002060"/>
              </a:solidFill>
            </a:endParaRPr>
          </a:p>
        </p:txBody>
      </p:sp>
    </p:spTree>
    <p:extLst>
      <p:ext uri="{BB962C8B-B14F-4D97-AF65-F5344CB8AC3E}">
        <p14:creationId xmlns:p14="http://schemas.microsoft.com/office/powerpoint/2010/main" val="34438619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Structure of the Fed</a:t>
            </a:r>
          </a:p>
        </p:txBody>
      </p:sp>
      <p:sp>
        <p:nvSpPr>
          <p:cNvPr id="3" name="Content Placeholder 2"/>
          <p:cNvSpPr>
            <a:spLocks noGrp="1"/>
          </p:cNvSpPr>
          <p:nvPr>
            <p:ph idx="1"/>
          </p:nvPr>
        </p:nvSpPr>
        <p:spPr/>
        <p:txBody>
          <a:bodyPr/>
          <a:lstStyle/>
          <a:p>
            <a:r>
              <a:rPr lang="en-US" dirty="0"/>
              <a:t>The Federal Reserve System </a:t>
            </a:r>
            <a:r>
              <a:rPr lang="en-US" dirty="0" smtClean="0"/>
              <a:t>consists </a:t>
            </a:r>
            <a:r>
              <a:rPr lang="en-US" dirty="0"/>
              <a:t>of:</a:t>
            </a:r>
          </a:p>
          <a:p>
            <a:pPr lvl="1"/>
            <a:r>
              <a:rPr lang="en-US" dirty="0"/>
              <a:t>Board of Governors </a:t>
            </a:r>
            <a:endParaRPr lang="en-US" dirty="0" smtClean="0"/>
          </a:p>
          <a:p>
            <a:pPr lvl="2"/>
            <a:r>
              <a:rPr lang="en-US" dirty="0" smtClean="0"/>
              <a:t>(</a:t>
            </a:r>
            <a:r>
              <a:rPr lang="en-US" dirty="0"/>
              <a:t>7 members), </a:t>
            </a:r>
            <a:r>
              <a:rPr lang="en-US" dirty="0" smtClean="0"/>
              <a:t>located </a:t>
            </a:r>
            <a:r>
              <a:rPr lang="en-US" dirty="0"/>
              <a:t>in Washington, DC</a:t>
            </a:r>
          </a:p>
          <a:p>
            <a:pPr lvl="1"/>
            <a:r>
              <a:rPr lang="en-US" dirty="0"/>
              <a:t>12 regional Fed </a:t>
            </a:r>
            <a:r>
              <a:rPr lang="en-US" dirty="0" smtClean="0"/>
              <a:t>banks</a:t>
            </a:r>
          </a:p>
          <a:p>
            <a:pPr lvl="2"/>
            <a:r>
              <a:rPr lang="en-US" dirty="0" smtClean="0"/>
              <a:t>Located </a:t>
            </a:r>
            <a:r>
              <a:rPr lang="en-US" dirty="0"/>
              <a:t>around the U.S.</a:t>
            </a:r>
          </a:p>
          <a:p>
            <a:pPr lvl="1"/>
            <a:r>
              <a:rPr lang="en-US" dirty="0"/>
              <a:t>Federal Open Market </a:t>
            </a:r>
            <a:r>
              <a:rPr lang="en-US" dirty="0" smtClean="0"/>
              <a:t>Committee </a:t>
            </a:r>
            <a:r>
              <a:rPr lang="en-US" dirty="0"/>
              <a:t>(FOMC), </a:t>
            </a:r>
            <a:endParaRPr lang="en-US" dirty="0" smtClean="0"/>
          </a:p>
          <a:p>
            <a:pPr lvl="2"/>
            <a:r>
              <a:rPr lang="en-US" dirty="0" smtClean="0"/>
              <a:t>includes </a:t>
            </a:r>
            <a:r>
              <a:rPr lang="en-US" dirty="0"/>
              <a:t>the </a:t>
            </a:r>
            <a:r>
              <a:rPr lang="en-US" dirty="0" smtClean="0">
                <a:solidFill>
                  <a:srgbClr val="FF0000"/>
                </a:solidFill>
              </a:rPr>
              <a:t>Board </a:t>
            </a:r>
            <a:r>
              <a:rPr lang="en-US" dirty="0">
                <a:solidFill>
                  <a:srgbClr val="FF0000"/>
                </a:solidFill>
              </a:rPr>
              <a:t>of </a:t>
            </a:r>
            <a:r>
              <a:rPr lang="en-US" dirty="0" smtClean="0">
                <a:solidFill>
                  <a:srgbClr val="FF0000"/>
                </a:solidFill>
              </a:rPr>
              <a:t>Governors (7 members) </a:t>
            </a:r>
            <a:r>
              <a:rPr lang="en-US" dirty="0"/>
              <a:t>and </a:t>
            </a:r>
            <a:r>
              <a:rPr lang="en-US" dirty="0" smtClean="0">
                <a:solidFill>
                  <a:srgbClr val="FF0000"/>
                </a:solidFill>
              </a:rPr>
              <a:t>5 </a:t>
            </a:r>
            <a:r>
              <a:rPr lang="en-US" dirty="0" smtClean="0">
                <a:solidFill>
                  <a:srgbClr val="FF0000"/>
                </a:solidFill>
              </a:rPr>
              <a:t>presidents </a:t>
            </a:r>
            <a:r>
              <a:rPr lang="en-US" dirty="0">
                <a:solidFill>
                  <a:srgbClr val="FF0000"/>
                </a:solidFill>
              </a:rPr>
              <a:t>of </a:t>
            </a:r>
            <a:r>
              <a:rPr lang="en-US" dirty="0" smtClean="0">
                <a:solidFill>
                  <a:srgbClr val="FF0000"/>
                </a:solidFill>
              </a:rPr>
              <a:t>the </a:t>
            </a:r>
            <a:r>
              <a:rPr lang="en-US" dirty="0">
                <a:solidFill>
                  <a:srgbClr val="FF0000"/>
                </a:solidFill>
              </a:rPr>
              <a:t>regional Fed banks</a:t>
            </a:r>
            <a:r>
              <a:rPr lang="en-US" dirty="0"/>
              <a:t>. </a:t>
            </a:r>
            <a:endParaRPr lang="en-US" dirty="0" smtClean="0"/>
          </a:p>
          <a:p>
            <a:pPr lvl="2"/>
            <a:r>
              <a:rPr lang="en-US" dirty="0" smtClean="0"/>
              <a:t>The </a:t>
            </a:r>
            <a:r>
              <a:rPr lang="en-US" dirty="0"/>
              <a:t>FOMC decides monetary policy</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16</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2403598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wrap="square" anchor="t"/>
          <a:lstStyle/>
          <a:p>
            <a:r>
              <a:rPr lang="en-US" altLang="en-US" dirty="0" smtClean="0"/>
              <a:t>The Fed’s </a:t>
            </a:r>
            <a:r>
              <a:rPr lang="en-US" altLang="en-US" dirty="0" smtClean="0"/>
              <a:t>Organization</a:t>
            </a:r>
            <a:endParaRPr lang="en-US" altLang="en-US" dirty="0" smtClean="0"/>
          </a:p>
        </p:txBody>
      </p:sp>
      <p:sp>
        <p:nvSpPr>
          <p:cNvPr id="21507" name="Content Placeholder 2"/>
          <p:cNvSpPr>
            <a:spLocks noGrp="1"/>
          </p:cNvSpPr>
          <p:nvPr>
            <p:ph idx="1"/>
          </p:nvPr>
        </p:nvSpPr>
        <p:spPr>
          <a:xfrm>
            <a:off x="304800" y="1066800"/>
            <a:ext cx="8588375" cy="5146675"/>
          </a:xfrm>
        </p:spPr>
        <p:txBody>
          <a:bodyPr/>
          <a:lstStyle/>
          <a:p>
            <a:r>
              <a:rPr lang="en-US" altLang="en-US" dirty="0" smtClean="0"/>
              <a:t>Board of governors</a:t>
            </a:r>
          </a:p>
          <a:p>
            <a:pPr lvl="1"/>
            <a:r>
              <a:rPr lang="en-US" altLang="en-US" dirty="0" smtClean="0"/>
              <a:t>7 members, 14-year terms</a:t>
            </a:r>
          </a:p>
          <a:p>
            <a:pPr lvl="2"/>
            <a:r>
              <a:rPr lang="en-US" altLang="en-US" dirty="0" smtClean="0"/>
              <a:t>Appointed by the president and confirmed by the Senate</a:t>
            </a:r>
          </a:p>
          <a:p>
            <a:pPr lvl="1"/>
            <a:r>
              <a:rPr lang="en-US" altLang="en-US" dirty="0" smtClean="0"/>
              <a:t>The chairman</a:t>
            </a:r>
            <a:r>
              <a:rPr lang="en-US" altLang="en-US" dirty="0"/>
              <a:t>: </a:t>
            </a:r>
            <a:r>
              <a:rPr lang="en-US" altLang="en-US" dirty="0" smtClean="0"/>
              <a:t>Jerome Powell</a:t>
            </a:r>
            <a:endParaRPr lang="en-US" altLang="en-US" dirty="0" smtClean="0"/>
          </a:p>
          <a:p>
            <a:pPr lvl="2"/>
            <a:r>
              <a:rPr lang="en-US" altLang="en-US" dirty="0" smtClean="0"/>
              <a:t>Directs the Fed staff</a:t>
            </a:r>
          </a:p>
          <a:p>
            <a:pPr lvl="2"/>
            <a:r>
              <a:rPr lang="en-US" altLang="en-US" dirty="0" smtClean="0"/>
              <a:t>Presides over board meetings</a:t>
            </a:r>
          </a:p>
          <a:p>
            <a:pPr lvl="2"/>
            <a:r>
              <a:rPr lang="en-US" altLang="en-US" dirty="0" smtClean="0"/>
              <a:t>Testifies regularly about Fed policy in front of congressional committees.</a:t>
            </a:r>
          </a:p>
          <a:p>
            <a:pPr lvl="2"/>
            <a:r>
              <a:rPr lang="en-US" altLang="en-US" dirty="0" smtClean="0"/>
              <a:t>Appointed by the president (4-year term)</a:t>
            </a:r>
          </a:p>
        </p:txBody>
      </p:sp>
      <p:sp>
        <p:nvSpPr>
          <p:cNvPr id="21508" name="Footer Placeholder 4"/>
          <p:cNvSpPr>
            <a:spLocks noGrp="1"/>
          </p:cNvSpPr>
          <p:nvPr>
            <p:ph type="ftr" sz="quarter" idx="11"/>
          </p:nvPr>
        </p:nvSpPr>
        <p:spPr bwMode="auto">
          <a:xfrm>
            <a:off x="0" y="6359857"/>
            <a:ext cx="81534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2150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D1FA479E-E923-4CE9-A87A-B3CB78D4A59F}" type="slidenum">
              <a:rPr lang="en-US" altLang="en-US" sz="1200" smtClean="0">
                <a:solidFill>
                  <a:srgbClr val="002060"/>
                </a:solidFill>
              </a:rPr>
              <a:pPr algn="ctr" eaLnBrk="1" hangingPunct="1"/>
              <a:t>17</a:t>
            </a:fld>
            <a:endParaRPr lang="en-US" altLang="en-US" sz="1200" dirty="0" smtClean="0">
              <a:solidFill>
                <a:srgbClr val="002060"/>
              </a:solidFill>
            </a:endParaRPr>
          </a:p>
        </p:txBody>
      </p:sp>
    </p:spTree>
    <p:extLst>
      <p:ext uri="{BB962C8B-B14F-4D97-AF65-F5344CB8AC3E}">
        <p14:creationId xmlns:p14="http://schemas.microsoft.com/office/powerpoint/2010/main" val="28870487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Screen Shot 2020-02-07 at 4.34.55 PM.png"/>
          <p:cNvPicPr>
            <a:picLocks noGrp="1" noChangeAspect="1"/>
          </p:cNvPicPr>
          <p:nvPr>
            <p:ph idx="1"/>
          </p:nvPr>
        </p:nvPicPr>
        <p:blipFill>
          <a:blip r:embed="rId2">
            <a:extLst>
              <a:ext uri="{28A0092B-C50C-407E-A947-70E740481C1C}">
                <a14:useLocalDpi xmlns:a14="http://schemas.microsoft.com/office/drawing/2010/main" val="0"/>
              </a:ext>
            </a:extLst>
          </a:blip>
          <a:srcRect t="2965" b="2965"/>
          <a:stretch>
            <a:fillRect/>
          </a:stretch>
        </p:blipFill>
        <p:spPr/>
      </p:pic>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18</a:t>
            </a:fld>
            <a:endParaRPr lang="en-US"/>
          </a:p>
        </p:txBody>
      </p:sp>
      <p:sp>
        <p:nvSpPr>
          <p:cNvPr id="7" name="TextBox 6"/>
          <p:cNvSpPr txBox="1"/>
          <p:nvPr/>
        </p:nvSpPr>
        <p:spPr>
          <a:xfrm>
            <a:off x="1676400" y="6248400"/>
            <a:ext cx="6933922" cy="369332"/>
          </a:xfrm>
          <a:prstGeom prst="rect">
            <a:avLst/>
          </a:prstGeom>
          <a:noFill/>
        </p:spPr>
        <p:txBody>
          <a:bodyPr wrap="none" rtlCol="0">
            <a:spAutoFit/>
          </a:bodyPr>
          <a:lstStyle/>
          <a:p>
            <a:r>
              <a:rPr lang="en-US" dirty="0">
                <a:hlinkClick r:id="rId3"/>
              </a:rPr>
              <a:t>https://www.federalreserve.gov/aboutthefed/bios/board/</a:t>
            </a:r>
            <a:r>
              <a:rPr lang="en-US" dirty="0" smtClean="0">
                <a:hlinkClick r:id="rId3"/>
              </a:rPr>
              <a:t>powell.htm</a:t>
            </a:r>
            <a:endParaRPr lang="en-US" dirty="0" smtClean="0"/>
          </a:p>
        </p:txBody>
      </p:sp>
    </p:spTree>
    <p:extLst>
      <p:ext uri="{BB962C8B-B14F-4D97-AF65-F5344CB8AC3E}">
        <p14:creationId xmlns:p14="http://schemas.microsoft.com/office/powerpoint/2010/main" val="33636555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wrap="square" anchor="t"/>
          <a:lstStyle/>
          <a:p>
            <a:r>
              <a:rPr lang="en-US" altLang="en-US" dirty="0" smtClean="0"/>
              <a:t>The Fed’s </a:t>
            </a:r>
            <a:r>
              <a:rPr lang="en-US" altLang="en-US" dirty="0" smtClean="0"/>
              <a:t>Organization</a:t>
            </a:r>
            <a:endParaRPr lang="en-US" altLang="en-US" dirty="0" smtClean="0"/>
          </a:p>
        </p:txBody>
      </p:sp>
      <p:sp>
        <p:nvSpPr>
          <p:cNvPr id="22531" name="Content Placeholder 2"/>
          <p:cNvSpPr>
            <a:spLocks noGrp="1"/>
          </p:cNvSpPr>
          <p:nvPr>
            <p:ph idx="1"/>
          </p:nvPr>
        </p:nvSpPr>
        <p:spPr>
          <a:xfrm>
            <a:off x="304800" y="1066800"/>
            <a:ext cx="8588375" cy="3698875"/>
          </a:xfrm>
        </p:spPr>
        <p:txBody>
          <a:bodyPr/>
          <a:lstStyle/>
          <a:p>
            <a:r>
              <a:rPr lang="en-US" altLang="en-US" dirty="0" smtClean="0"/>
              <a:t>12 regional Federal Reserve Banks</a:t>
            </a:r>
            <a:endParaRPr lang="en-US" altLang="en-US" dirty="0" smtClean="0"/>
          </a:p>
          <a:p>
            <a:endParaRPr lang="en-US" altLang="en-US" dirty="0" smtClean="0"/>
          </a:p>
          <a:p>
            <a:pPr lvl="2"/>
            <a:r>
              <a:rPr lang="en-US" altLang="en-US" dirty="0" smtClean="0"/>
              <a:t>Major </a:t>
            </a:r>
            <a:r>
              <a:rPr lang="en-US" altLang="en-US" dirty="0" smtClean="0"/>
              <a:t>cities around the country</a:t>
            </a:r>
          </a:p>
          <a:p>
            <a:pPr lvl="2"/>
            <a:r>
              <a:rPr lang="en-US" altLang="en-US" dirty="0" smtClean="0"/>
              <a:t>The presidents are chosen by each bank’s board of directors</a:t>
            </a:r>
          </a:p>
        </p:txBody>
      </p:sp>
      <p:sp>
        <p:nvSpPr>
          <p:cNvPr id="22532"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2253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39786722-5F98-4231-B67E-5C5FB03E8A65}" type="slidenum">
              <a:rPr lang="en-US" altLang="en-US" sz="1200" smtClean="0">
                <a:solidFill>
                  <a:srgbClr val="002060"/>
                </a:solidFill>
              </a:rPr>
              <a:pPr algn="ctr" eaLnBrk="1" hangingPunct="1"/>
              <a:t>19</a:t>
            </a:fld>
            <a:endParaRPr lang="en-US" altLang="en-US" sz="1200" smtClean="0">
              <a:solidFill>
                <a:srgbClr val="002060"/>
              </a:solidFill>
            </a:endParaRPr>
          </a:p>
        </p:txBody>
      </p:sp>
    </p:spTree>
    <p:extLst>
      <p:ext uri="{BB962C8B-B14F-4D97-AF65-F5344CB8AC3E}">
        <p14:creationId xmlns:p14="http://schemas.microsoft.com/office/powerpoint/2010/main" val="8811506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20-02-10 at 1.28.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8229600" cy="6751361"/>
          </a:xfrm>
          <a:prstGeom prst="rect">
            <a:avLst/>
          </a:prstGeom>
        </p:spPr>
      </p:pic>
    </p:spTree>
    <p:extLst>
      <p:ext uri="{BB962C8B-B14F-4D97-AF65-F5344CB8AC3E}">
        <p14:creationId xmlns:p14="http://schemas.microsoft.com/office/powerpoint/2010/main" val="41073787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Location of the 12 Regional Fed Reserve </a:t>
            </a:r>
            <a:endParaRPr lang="en-US" sz="3200"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20</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l="70" r="70"/>
          <a:stretch>
            <a:fillRect/>
          </a:stretch>
        </p:blipFill>
        <p:spPr>
          <a:xfrm>
            <a:off x="228600" y="1219200"/>
            <a:ext cx="8588375" cy="5422900"/>
          </a:xfrm>
          <a:prstGeom prst="rect">
            <a:avLst/>
          </a:prstGeom>
        </p:spPr>
      </p:pic>
    </p:spTree>
    <p:extLst>
      <p:ext uri="{BB962C8B-B14F-4D97-AF65-F5344CB8AC3E}">
        <p14:creationId xmlns:p14="http://schemas.microsoft.com/office/powerpoint/2010/main" val="4300235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The Structure of the Federal Reserve System</a:t>
            </a:r>
            <a:endParaRPr lang="en-US" sz="2800"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21</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l="5885" r="5885"/>
          <a:stretch>
            <a:fillRect/>
          </a:stretch>
        </p:blipFill>
        <p:spPr>
          <a:xfrm>
            <a:off x="914400" y="1295400"/>
            <a:ext cx="7848600" cy="4765675"/>
          </a:xfrm>
          <a:prstGeom prst="rect">
            <a:avLst/>
          </a:prstGeom>
        </p:spPr>
      </p:pic>
    </p:spTree>
    <p:extLst>
      <p:ext uri="{BB962C8B-B14F-4D97-AF65-F5344CB8AC3E}">
        <p14:creationId xmlns:p14="http://schemas.microsoft.com/office/powerpoint/2010/main" val="2292772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wrap="square" anchor="t"/>
          <a:lstStyle/>
          <a:p>
            <a:r>
              <a:rPr lang="en-US" altLang="en-US" sz="3300" dirty="0" smtClean="0"/>
              <a:t>Federal Open Market Committee, Part 1</a:t>
            </a:r>
          </a:p>
        </p:txBody>
      </p:sp>
      <p:sp>
        <p:nvSpPr>
          <p:cNvPr id="25603" name="Content Placeholder 2"/>
          <p:cNvSpPr>
            <a:spLocks noGrp="1"/>
          </p:cNvSpPr>
          <p:nvPr>
            <p:ph idx="1"/>
          </p:nvPr>
        </p:nvSpPr>
        <p:spPr>
          <a:xfrm>
            <a:off x="304800" y="1066800"/>
            <a:ext cx="8588375" cy="4918075"/>
          </a:xfrm>
        </p:spPr>
        <p:txBody>
          <a:bodyPr/>
          <a:lstStyle/>
          <a:p>
            <a:r>
              <a:rPr lang="en-US" altLang="en-US" dirty="0" smtClean="0"/>
              <a:t>FOMC</a:t>
            </a:r>
          </a:p>
          <a:p>
            <a:pPr lvl="1"/>
            <a:r>
              <a:rPr lang="en-US" altLang="en-US" dirty="0" smtClean="0"/>
              <a:t>7 members of the board of governors</a:t>
            </a:r>
          </a:p>
          <a:p>
            <a:pPr lvl="1"/>
            <a:r>
              <a:rPr lang="en-US" altLang="en-US" dirty="0" smtClean="0"/>
              <a:t>5 of the twelve regional bank presidents</a:t>
            </a:r>
          </a:p>
          <a:p>
            <a:pPr lvl="2"/>
            <a:r>
              <a:rPr lang="en-US" altLang="en-US" dirty="0" smtClean="0"/>
              <a:t>All twelve regional presidents attend each FOMC meeting, but only five get to vote</a:t>
            </a:r>
          </a:p>
          <a:p>
            <a:pPr lvl="1"/>
            <a:r>
              <a:rPr lang="en-US" altLang="en-US" dirty="0" smtClean="0"/>
              <a:t>Meets about every 6 weeks in Washington, D.C.</a:t>
            </a:r>
          </a:p>
          <a:p>
            <a:pPr lvl="1"/>
            <a:r>
              <a:rPr lang="en-US" altLang="en-US" dirty="0" smtClean="0"/>
              <a:t>Discuss the condition of the economy</a:t>
            </a:r>
          </a:p>
          <a:p>
            <a:pPr lvl="1"/>
            <a:r>
              <a:rPr lang="en-US" altLang="en-US" dirty="0" smtClean="0"/>
              <a:t>Consider changes in monetary policy</a:t>
            </a:r>
          </a:p>
        </p:txBody>
      </p:sp>
      <p:sp>
        <p:nvSpPr>
          <p:cNvPr id="25604"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2560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95EE96B-1896-4BB4-840E-80624DEFBA72}" type="slidenum">
              <a:rPr lang="en-US" altLang="en-US" sz="1200" smtClean="0">
                <a:solidFill>
                  <a:srgbClr val="002060"/>
                </a:solidFill>
              </a:rPr>
              <a:pPr algn="ctr" eaLnBrk="1" hangingPunct="1"/>
              <a:t>22</a:t>
            </a:fld>
            <a:endParaRPr lang="en-US" altLang="en-US" sz="1200" smtClean="0">
              <a:solidFill>
                <a:srgbClr val="002060"/>
              </a:solidFill>
            </a:endParaRPr>
          </a:p>
        </p:txBody>
      </p:sp>
    </p:spTree>
    <p:extLst>
      <p:ext uri="{BB962C8B-B14F-4D97-AF65-F5344CB8AC3E}">
        <p14:creationId xmlns:p14="http://schemas.microsoft.com/office/powerpoint/2010/main" val="40184014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wrap="square" anchor="t"/>
          <a:lstStyle/>
          <a:p>
            <a:r>
              <a:rPr lang="en-US" altLang="en-US" dirty="0" smtClean="0"/>
              <a:t>The Fed’s </a:t>
            </a:r>
            <a:r>
              <a:rPr lang="en-US" altLang="en-US" dirty="0" smtClean="0"/>
              <a:t>Organization</a:t>
            </a:r>
            <a:endParaRPr lang="en-US" altLang="en-US" dirty="0" smtClean="0"/>
          </a:p>
        </p:txBody>
      </p:sp>
      <p:sp>
        <p:nvSpPr>
          <p:cNvPr id="24579" name="Content Placeholder 2"/>
          <p:cNvSpPr>
            <a:spLocks noGrp="1"/>
          </p:cNvSpPr>
          <p:nvPr>
            <p:ph idx="1"/>
          </p:nvPr>
        </p:nvSpPr>
        <p:spPr>
          <a:xfrm>
            <a:off x="304800" y="1066800"/>
            <a:ext cx="8588375" cy="5070475"/>
          </a:xfrm>
        </p:spPr>
        <p:txBody>
          <a:bodyPr/>
          <a:lstStyle/>
          <a:p>
            <a:r>
              <a:rPr lang="en-US" altLang="en-US" dirty="0" smtClean="0"/>
              <a:t>The Fed’s jobs</a:t>
            </a:r>
          </a:p>
          <a:p>
            <a:pPr lvl="1"/>
            <a:r>
              <a:rPr lang="en-US" altLang="en-US" dirty="0" smtClean="0"/>
              <a:t>Control the money supply</a:t>
            </a:r>
          </a:p>
          <a:p>
            <a:pPr lvl="2"/>
            <a:r>
              <a:rPr lang="en-US" altLang="en-US" dirty="0" smtClean="0"/>
              <a:t>Quantity of money available in the economy</a:t>
            </a:r>
          </a:p>
          <a:p>
            <a:pPr lvl="2"/>
            <a:r>
              <a:rPr lang="en-US" altLang="en-US" dirty="0" smtClean="0"/>
              <a:t>Monetary policy: by the Federal Open Market Committee (FOMC)</a:t>
            </a:r>
          </a:p>
          <a:p>
            <a:r>
              <a:rPr lang="en-US" altLang="en-US" dirty="0" smtClean="0"/>
              <a:t>Money supply</a:t>
            </a:r>
          </a:p>
          <a:p>
            <a:pPr lvl="1"/>
            <a:r>
              <a:rPr lang="en-US" altLang="en-US" dirty="0" smtClean="0"/>
              <a:t>Quantity of money available in economy</a:t>
            </a:r>
          </a:p>
          <a:p>
            <a:r>
              <a:rPr lang="en-US" altLang="en-US" dirty="0" smtClean="0"/>
              <a:t>Monetary policy</a:t>
            </a:r>
          </a:p>
          <a:p>
            <a:pPr lvl="1"/>
            <a:r>
              <a:rPr lang="en-US" altLang="en-US" dirty="0" smtClean="0"/>
              <a:t>Setting of the money supply</a:t>
            </a:r>
          </a:p>
        </p:txBody>
      </p:sp>
      <p:sp>
        <p:nvSpPr>
          <p:cNvPr id="24580"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2458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95B00C1E-04FF-405B-BAD1-805535E17BEA}" type="slidenum">
              <a:rPr lang="en-US" altLang="en-US" sz="1200" smtClean="0">
                <a:solidFill>
                  <a:srgbClr val="002060"/>
                </a:solidFill>
              </a:rPr>
              <a:pPr algn="ctr" eaLnBrk="1" hangingPunct="1"/>
              <a:t>23</a:t>
            </a:fld>
            <a:endParaRPr lang="en-US" altLang="en-US" sz="1200" smtClean="0">
              <a:solidFill>
                <a:srgbClr val="002060"/>
              </a:solidFill>
            </a:endParaRPr>
          </a:p>
        </p:txBody>
      </p:sp>
    </p:spTree>
    <p:extLst>
      <p:ext uri="{BB962C8B-B14F-4D97-AF65-F5344CB8AC3E}">
        <p14:creationId xmlns:p14="http://schemas.microsoft.com/office/powerpoint/2010/main" val="353994444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p:cNvSpPr>
          <p:nvPr>
            <p:ph type="title"/>
          </p:nvPr>
        </p:nvSpPr>
        <p:spPr/>
        <p:txBody>
          <a:bodyPr wrap="square" anchor="t"/>
          <a:lstStyle/>
          <a:p>
            <a:r>
              <a:rPr lang="en-US" altLang="en-US" sz="3600" dirty="0" smtClean="0"/>
              <a:t>Banks and the Money </a:t>
            </a:r>
            <a:r>
              <a:rPr lang="en-US" altLang="en-US" sz="3600" dirty="0" smtClean="0"/>
              <a:t>Supply</a:t>
            </a:r>
            <a:endParaRPr lang="en-US" altLang="en-US" sz="3600" dirty="0" smtClean="0"/>
          </a:p>
        </p:txBody>
      </p:sp>
      <p:sp>
        <p:nvSpPr>
          <p:cNvPr id="27652" name="Content Placeholder 2"/>
          <p:cNvSpPr>
            <a:spLocks noGrp="1"/>
          </p:cNvSpPr>
          <p:nvPr>
            <p:ph idx="1"/>
          </p:nvPr>
        </p:nvSpPr>
        <p:spPr>
          <a:xfrm>
            <a:off x="277813" y="1025525"/>
            <a:ext cx="8408987" cy="3394075"/>
          </a:xfrm>
        </p:spPr>
        <p:txBody>
          <a:bodyPr/>
          <a:lstStyle/>
          <a:p>
            <a:r>
              <a:rPr lang="en-US" altLang="en-US" dirty="0" smtClean="0"/>
              <a:t>Money</a:t>
            </a:r>
          </a:p>
          <a:p>
            <a:pPr lvl="1"/>
            <a:r>
              <a:rPr lang="en-US" altLang="en-US" dirty="0" smtClean="0"/>
              <a:t>Currency + Demand deposits </a:t>
            </a:r>
          </a:p>
          <a:p>
            <a:r>
              <a:rPr lang="en-US" altLang="en-US" dirty="0" smtClean="0"/>
              <a:t>Behavior of banks </a:t>
            </a:r>
          </a:p>
          <a:p>
            <a:pPr lvl="1"/>
            <a:r>
              <a:rPr lang="en-US" altLang="en-US" dirty="0" smtClean="0"/>
              <a:t>Can influence the quantity of demand deposits in the economy (and the money supply)</a:t>
            </a:r>
          </a:p>
        </p:txBody>
      </p:sp>
      <p:sp>
        <p:nvSpPr>
          <p:cNvPr id="2" name="Text Placeholder 1"/>
          <p:cNvSpPr>
            <a:spLocks noGrp="1"/>
          </p:cNvSpPr>
          <p:nvPr>
            <p:ph type="body" sz="quarter" idx="12"/>
          </p:nvPr>
        </p:nvSpPr>
        <p:spPr>
          <a:xfrm>
            <a:off x="3048000" y="4800600"/>
            <a:ext cx="2667000" cy="1295400"/>
          </a:xfrm>
        </p:spPr>
        <p:txBody>
          <a:bodyPr/>
          <a:lstStyle/>
          <a:p>
            <a:r>
              <a:rPr lang="en-US" dirty="0"/>
              <a:t>“I’ve heard a lot about money, and now I’d like to try some.” </a:t>
            </a:r>
          </a:p>
        </p:txBody>
      </p:sp>
      <p:pic>
        <p:nvPicPr>
          <p:cNvPr id="27650" name="Picture 2" descr="A cartoon of two men, wearing suits, talking to each other in an office. One man is sitting behind a desk while the other man is sitting on the other side of the 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4503116"/>
            <a:ext cx="2584450" cy="1779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7653" name="Footer Placeholder 5"/>
          <p:cNvSpPr>
            <a:spLocks noGrp="1"/>
          </p:cNvSpPr>
          <p:nvPr>
            <p:ph type="ftr" sz="quarter" idx="11"/>
          </p:nvPr>
        </p:nvSpPr>
        <p:spPr bwMode="auto">
          <a:xfrm>
            <a:off x="0" y="6359857"/>
            <a:ext cx="81534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27654"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400FA05B-3962-4397-889B-C9C4A85D65F1}" type="slidenum">
              <a:rPr lang="en-US" altLang="en-US" sz="1200" smtClean="0">
                <a:solidFill>
                  <a:srgbClr val="002060"/>
                </a:solidFill>
              </a:rPr>
              <a:pPr algn="ctr" eaLnBrk="1" hangingPunct="1"/>
              <a:t>24</a:t>
            </a:fld>
            <a:endParaRPr lang="en-US" altLang="en-US" sz="1200" smtClean="0">
              <a:solidFill>
                <a:srgbClr val="002060"/>
              </a:solidFill>
            </a:endParaRPr>
          </a:p>
        </p:txBody>
      </p:sp>
    </p:spTree>
    <p:extLst>
      <p:ext uri="{BB962C8B-B14F-4D97-AF65-F5344CB8AC3E}">
        <p14:creationId xmlns:p14="http://schemas.microsoft.com/office/powerpoint/2010/main" val="4848115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 Reserves</a:t>
            </a:r>
          </a:p>
        </p:txBody>
      </p:sp>
      <p:sp>
        <p:nvSpPr>
          <p:cNvPr id="3" name="Content Placeholder 2"/>
          <p:cNvSpPr>
            <a:spLocks noGrp="1"/>
          </p:cNvSpPr>
          <p:nvPr>
            <p:ph idx="1"/>
          </p:nvPr>
        </p:nvSpPr>
        <p:spPr>
          <a:xfrm>
            <a:off x="277813" y="1025525"/>
            <a:ext cx="8866187" cy="5422900"/>
          </a:xfrm>
        </p:spPr>
        <p:txBody>
          <a:bodyPr/>
          <a:lstStyle/>
          <a:p>
            <a:r>
              <a:rPr lang="en-US" sz="3200" dirty="0" smtClean="0"/>
              <a:t>In </a:t>
            </a:r>
            <a:r>
              <a:rPr lang="en-US" sz="3200" dirty="0"/>
              <a:t>a </a:t>
            </a:r>
            <a:r>
              <a:rPr lang="en-US" sz="3200" u="sng" dirty="0"/>
              <a:t>fractional reserve banking </a:t>
            </a:r>
            <a:r>
              <a:rPr lang="en-US" sz="3200" u="sng" dirty="0" smtClean="0"/>
              <a:t>system</a:t>
            </a:r>
          </a:p>
          <a:p>
            <a:pPr lvl="1"/>
            <a:r>
              <a:rPr lang="en-US" sz="2800" dirty="0" smtClean="0"/>
              <a:t>Banks </a:t>
            </a:r>
            <a:r>
              <a:rPr lang="en-US" sz="2800" dirty="0"/>
              <a:t>keep a fraction of deposits as </a:t>
            </a:r>
            <a:r>
              <a:rPr lang="en-US" sz="2800" u="sng" dirty="0"/>
              <a:t>reserves</a:t>
            </a:r>
            <a:r>
              <a:rPr lang="en-US" sz="2800" dirty="0"/>
              <a:t> </a:t>
            </a:r>
            <a:r>
              <a:rPr lang="en-US" sz="2800" dirty="0" smtClean="0"/>
              <a:t>and </a:t>
            </a:r>
            <a:r>
              <a:rPr lang="en-US" sz="2800" dirty="0"/>
              <a:t>use the rest to make loans.  </a:t>
            </a:r>
          </a:p>
          <a:p>
            <a:r>
              <a:rPr lang="en-US" sz="3200" dirty="0"/>
              <a:t>The Fed establishes reserve </a:t>
            </a:r>
            <a:r>
              <a:rPr lang="en-US" sz="3200" dirty="0" smtClean="0"/>
              <a:t>requirements </a:t>
            </a:r>
          </a:p>
          <a:p>
            <a:pPr lvl="1"/>
            <a:r>
              <a:rPr lang="en-US" sz="2800" dirty="0" smtClean="0"/>
              <a:t>Regulations </a:t>
            </a:r>
            <a:r>
              <a:rPr lang="en-US" sz="2800" dirty="0"/>
              <a:t>on the minimum amount of reserves that banks must hold against deposits. </a:t>
            </a:r>
          </a:p>
          <a:p>
            <a:pPr lvl="2"/>
            <a:r>
              <a:rPr lang="en-US" dirty="0"/>
              <a:t>Banks may hold more than this minimum </a:t>
            </a:r>
            <a:endParaRPr lang="en-US" dirty="0" smtClean="0"/>
          </a:p>
          <a:p>
            <a:r>
              <a:rPr lang="en-US" sz="3200" dirty="0" smtClean="0"/>
              <a:t>The </a:t>
            </a:r>
            <a:r>
              <a:rPr lang="en-US" sz="3200" dirty="0"/>
              <a:t>reserve ratio, R</a:t>
            </a:r>
          </a:p>
          <a:p>
            <a:pPr marL="457200" lvl="1" indent="0">
              <a:buNone/>
            </a:pPr>
            <a:r>
              <a:rPr lang="en-US" sz="2800" dirty="0" smtClean="0"/>
              <a:t>=fraction </a:t>
            </a:r>
            <a:r>
              <a:rPr lang="en-US" sz="2800" dirty="0"/>
              <a:t>of deposits that banks hold as reserves</a:t>
            </a:r>
          </a:p>
          <a:p>
            <a:pPr marL="457200" lvl="1" indent="0">
              <a:buNone/>
            </a:pPr>
            <a:r>
              <a:rPr lang="en-US" sz="2800" dirty="0" smtClean="0"/>
              <a:t>=total </a:t>
            </a:r>
            <a:r>
              <a:rPr lang="en-US" sz="2800" dirty="0"/>
              <a:t>reserves as a percentage of total deposits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25</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6060352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 T-Account</a:t>
            </a:r>
          </a:p>
        </p:txBody>
      </p:sp>
      <p:sp>
        <p:nvSpPr>
          <p:cNvPr id="3" name="Content Placeholder 2"/>
          <p:cNvSpPr>
            <a:spLocks noGrp="1"/>
          </p:cNvSpPr>
          <p:nvPr>
            <p:ph idx="1"/>
          </p:nvPr>
        </p:nvSpPr>
        <p:spPr/>
        <p:txBody>
          <a:bodyPr>
            <a:normAutofit lnSpcReduction="10000"/>
          </a:bodyPr>
          <a:lstStyle/>
          <a:p>
            <a:r>
              <a:rPr lang="en-US" dirty="0">
                <a:solidFill>
                  <a:srgbClr val="005EA4"/>
                </a:solidFill>
              </a:rPr>
              <a:t>T-account:  </a:t>
            </a:r>
            <a:r>
              <a:rPr lang="en-US" dirty="0"/>
              <a:t>a simplified accounting statement </a:t>
            </a:r>
            <a:r>
              <a:rPr lang="en-US" dirty="0" smtClean="0"/>
              <a:t>that </a:t>
            </a:r>
            <a:r>
              <a:rPr lang="en-US" dirty="0"/>
              <a:t>shows a bank’s assets &amp; liabilities.</a:t>
            </a:r>
          </a:p>
          <a:p>
            <a:endParaRPr lang="en-US" dirty="0"/>
          </a:p>
          <a:p>
            <a:endParaRPr lang="en-US" dirty="0" smtClean="0"/>
          </a:p>
          <a:p>
            <a:endParaRPr lang="en-US" dirty="0"/>
          </a:p>
          <a:p>
            <a:endParaRPr lang="en-US" dirty="0" smtClean="0"/>
          </a:p>
          <a:p>
            <a:r>
              <a:rPr lang="en-US" dirty="0" smtClean="0">
                <a:solidFill>
                  <a:schemeClr val="accent6">
                    <a:lumMod val="50000"/>
                  </a:schemeClr>
                </a:solidFill>
              </a:rPr>
              <a:t>Banks</a:t>
            </a:r>
            <a:r>
              <a:rPr lang="en-US" dirty="0">
                <a:solidFill>
                  <a:schemeClr val="accent6">
                    <a:lumMod val="50000"/>
                  </a:schemeClr>
                </a:solidFill>
              </a:rPr>
              <a:t>’ liabilities include deposits, </a:t>
            </a:r>
            <a:endParaRPr lang="en-US" dirty="0" smtClean="0">
              <a:solidFill>
                <a:schemeClr val="accent6">
                  <a:lumMod val="50000"/>
                </a:schemeClr>
              </a:solidFill>
            </a:endParaRPr>
          </a:p>
          <a:p>
            <a:r>
              <a:rPr lang="en-US" dirty="0" smtClean="0">
                <a:solidFill>
                  <a:schemeClr val="accent6">
                    <a:lumMod val="50000"/>
                  </a:schemeClr>
                </a:solidFill>
              </a:rPr>
              <a:t>Assets </a:t>
            </a:r>
            <a:r>
              <a:rPr lang="en-US" dirty="0">
                <a:solidFill>
                  <a:schemeClr val="accent6">
                    <a:lumMod val="50000"/>
                  </a:schemeClr>
                </a:solidFill>
              </a:rPr>
              <a:t>include loans &amp; reserves.  </a:t>
            </a:r>
          </a:p>
          <a:p>
            <a:r>
              <a:rPr lang="en-US" dirty="0" smtClean="0"/>
              <a:t>Notice </a:t>
            </a:r>
            <a:r>
              <a:rPr lang="en-US" dirty="0"/>
              <a:t>that  R = $10/$100 = 10</a:t>
            </a:r>
            <a:r>
              <a:rPr lang="en-US" dirty="0" smtClean="0"/>
              <a: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26</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22"/>
          <p:cNvGraphicFramePr>
            <a:graphicFrameLocks noGrp="1"/>
          </p:cNvGraphicFramePr>
          <p:nvPr>
            <p:extLst>
              <p:ext uri="{D42A27DB-BD31-4B8C-83A1-F6EECF244321}">
                <p14:modId xmlns:p14="http://schemas.microsoft.com/office/powerpoint/2010/main" val="1041316020"/>
              </p:ext>
            </p:extLst>
          </p:nvPr>
        </p:nvGraphicFramePr>
        <p:xfrm>
          <a:off x="3000375" y="2133600"/>
          <a:ext cx="5762625" cy="2100263"/>
        </p:xfrm>
        <a:graphic>
          <a:graphicData uri="http://schemas.openxmlformats.org/drawingml/2006/table">
            <a:tbl>
              <a:tblPr/>
              <a:tblGrid>
                <a:gridCol w="2881313"/>
                <a:gridCol w="2881312"/>
              </a:tblGrid>
              <a:tr h="549275">
                <a:tc gridSpan="2">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FIRST NATIONAL BANK</a:t>
                      </a:r>
                    </a:p>
                  </a:txBody>
                  <a:tcPr anchor="ctr" horzOverflow="overflow">
                    <a:lnL>
                      <a:noFill/>
                    </a:lnL>
                    <a:lnR>
                      <a:noFill/>
                    </a:lnR>
                    <a:lnT>
                      <a:noFill/>
                    </a:lnT>
                    <a:lnB>
                      <a:noFill/>
                    </a:lnB>
                    <a:lnTlToBr>
                      <a:noFill/>
                    </a:lnTlToBr>
                    <a:lnBlToTr>
                      <a:noFill/>
                    </a:lnBlToTr>
                    <a:solidFill>
                      <a:srgbClr val="CCECFF"/>
                    </a:solidFill>
                  </a:tcPr>
                </a:tc>
                <a:tc hMerge="1">
                  <a:txBody>
                    <a:bodyPr/>
                    <a:lstStyle/>
                    <a:p>
                      <a:endParaRPr lang="en-US"/>
                    </a:p>
                  </a:txBody>
                  <a:tcPr/>
                </a:tc>
              </a:tr>
              <a:tr h="492125">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Assets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Liabilities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1058863">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smtClean="0">
                          <a:ln>
                            <a:noFill/>
                          </a:ln>
                          <a:solidFill>
                            <a:schemeClr val="tx1"/>
                          </a:solidFill>
                          <a:effectLst/>
                          <a:latin typeface="Arial" charset="0"/>
                        </a:rPr>
                        <a:t>Reserves	$  10</a:t>
                      </a:r>
                    </a:p>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smtClean="0">
                          <a:ln>
                            <a:noFill/>
                          </a:ln>
                          <a:solidFill>
                            <a:schemeClr val="tx1"/>
                          </a:solidFill>
                          <a:effectLst/>
                          <a:latin typeface="Arial" charset="0"/>
                        </a:rPr>
                        <a:t>Loans  	$  90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ECFF"/>
                    </a:solidFill>
                  </a:tcPr>
                </a:tc>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947863" algn="l"/>
                        </a:tabLst>
                      </a:pPr>
                      <a:r>
                        <a:rPr kumimoji="0" lang="en-US" sz="2600" b="0" i="0" u="none" strike="noStrike" cap="none" normalizeH="0" baseline="0" dirty="0" smtClean="0">
                          <a:ln>
                            <a:noFill/>
                          </a:ln>
                          <a:solidFill>
                            <a:schemeClr val="tx1"/>
                          </a:solidFill>
                          <a:effectLst/>
                          <a:latin typeface="Arial" charset="0"/>
                        </a:rPr>
                        <a:t>Deposits	$100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ECFF"/>
                    </a:solidFill>
                  </a:tcPr>
                </a:tc>
              </a:tr>
            </a:tbl>
          </a:graphicData>
        </a:graphic>
      </p:graphicFrame>
    </p:spTree>
    <p:extLst>
      <p:ext uri="{BB962C8B-B14F-4D97-AF65-F5344CB8AC3E}">
        <p14:creationId xmlns:p14="http://schemas.microsoft.com/office/powerpoint/2010/main" val="2923374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Banks and the Money Supply: An Example</a:t>
            </a:r>
          </a:p>
        </p:txBody>
      </p:sp>
      <p:sp>
        <p:nvSpPr>
          <p:cNvPr id="3" name="Content Placeholder 2"/>
          <p:cNvSpPr>
            <a:spLocks noGrp="1"/>
          </p:cNvSpPr>
          <p:nvPr>
            <p:ph idx="1"/>
          </p:nvPr>
        </p:nvSpPr>
        <p:spPr/>
        <p:txBody>
          <a:bodyPr/>
          <a:lstStyle/>
          <a:p>
            <a:pPr marL="0" indent="0">
              <a:buNone/>
            </a:pPr>
            <a:r>
              <a:rPr lang="en-US" dirty="0">
                <a:solidFill>
                  <a:schemeClr val="accent6">
                    <a:lumMod val="50000"/>
                  </a:schemeClr>
                </a:solidFill>
              </a:rPr>
              <a:t>Suppose $100 of currency is in circulation. </a:t>
            </a:r>
          </a:p>
          <a:p>
            <a:pPr marL="0" indent="0">
              <a:buNone/>
            </a:pPr>
            <a:r>
              <a:rPr lang="en-US" dirty="0">
                <a:solidFill>
                  <a:schemeClr val="accent6">
                    <a:lumMod val="50000"/>
                  </a:schemeClr>
                </a:solidFill>
              </a:rPr>
              <a:t>To determine banks’ impact on </a:t>
            </a:r>
            <a:r>
              <a:rPr lang="en-US" u="sng" dirty="0">
                <a:solidFill>
                  <a:schemeClr val="accent6">
                    <a:lumMod val="50000"/>
                  </a:schemeClr>
                </a:solidFill>
              </a:rPr>
              <a:t>money </a:t>
            </a:r>
            <a:r>
              <a:rPr lang="en-US" u="sng" dirty="0" smtClean="0">
                <a:solidFill>
                  <a:schemeClr val="accent6">
                    <a:lumMod val="50000"/>
                  </a:schemeClr>
                </a:solidFill>
              </a:rPr>
              <a:t>supply </a:t>
            </a:r>
            <a:r>
              <a:rPr lang="en-US" dirty="0" smtClean="0">
                <a:solidFill>
                  <a:schemeClr val="accent6">
                    <a:lumMod val="50000"/>
                  </a:schemeClr>
                </a:solidFill>
              </a:rPr>
              <a:t>(quantity of money available in economy), </a:t>
            </a:r>
            <a:r>
              <a:rPr lang="en-US" dirty="0" smtClean="0">
                <a:solidFill>
                  <a:schemeClr val="accent6">
                    <a:lumMod val="50000"/>
                  </a:schemeClr>
                </a:solidFill>
              </a:rPr>
              <a:t>we </a:t>
            </a:r>
            <a:r>
              <a:rPr lang="en-US" dirty="0">
                <a:solidFill>
                  <a:schemeClr val="accent6">
                    <a:lumMod val="50000"/>
                  </a:schemeClr>
                </a:solidFill>
              </a:rPr>
              <a:t>calculate the money supply in 3 different cases:  </a:t>
            </a:r>
          </a:p>
          <a:p>
            <a:pPr marL="514350" indent="-514350">
              <a:buClr>
                <a:srgbClr val="C00000"/>
              </a:buClr>
              <a:buFont typeface="+mj-lt"/>
              <a:buAutoNum type="arabicPeriod"/>
            </a:pPr>
            <a:r>
              <a:rPr lang="en-US" dirty="0" smtClean="0"/>
              <a:t>No </a:t>
            </a:r>
            <a:r>
              <a:rPr lang="en-US" dirty="0"/>
              <a:t>banking system</a:t>
            </a:r>
          </a:p>
          <a:p>
            <a:pPr marL="514350" indent="-514350">
              <a:buClr>
                <a:srgbClr val="C00000"/>
              </a:buClr>
              <a:buFont typeface="+mj-lt"/>
              <a:buAutoNum type="arabicPeriod"/>
            </a:pPr>
            <a:r>
              <a:rPr lang="en-US" dirty="0" smtClean="0"/>
              <a:t>100</a:t>
            </a:r>
            <a:r>
              <a:rPr lang="en-US" dirty="0"/>
              <a:t>% reserve banking </a:t>
            </a:r>
            <a:r>
              <a:rPr lang="en-US" dirty="0" smtClean="0"/>
              <a:t>system (banks </a:t>
            </a:r>
            <a:r>
              <a:rPr lang="en-US" dirty="0"/>
              <a:t>hold 100% of deposits as reserves, </a:t>
            </a:r>
            <a:r>
              <a:rPr lang="en-US" dirty="0" smtClean="0"/>
              <a:t>make </a:t>
            </a:r>
            <a:r>
              <a:rPr lang="en-US" dirty="0"/>
              <a:t>no </a:t>
            </a:r>
            <a:r>
              <a:rPr lang="en-US" dirty="0" smtClean="0"/>
              <a:t>loans)</a:t>
            </a:r>
            <a:endParaRPr lang="en-US" dirty="0"/>
          </a:p>
          <a:p>
            <a:pPr marL="514350" indent="-514350">
              <a:buClr>
                <a:srgbClr val="C00000"/>
              </a:buClr>
              <a:buFont typeface="+mj-lt"/>
              <a:buAutoNum type="arabicPeriod"/>
            </a:pPr>
            <a:r>
              <a:rPr lang="en-US" dirty="0" smtClean="0"/>
              <a:t>Fractional </a:t>
            </a:r>
            <a:r>
              <a:rPr lang="en-US" dirty="0"/>
              <a:t>reserve banking system</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27</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8592988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Banks and the Money Supply: An Example</a:t>
            </a:r>
          </a:p>
        </p:txBody>
      </p:sp>
      <p:sp>
        <p:nvSpPr>
          <p:cNvPr id="3" name="Content Placeholder 2"/>
          <p:cNvSpPr>
            <a:spLocks noGrp="1"/>
          </p:cNvSpPr>
          <p:nvPr>
            <p:ph idx="1"/>
          </p:nvPr>
        </p:nvSpPr>
        <p:spPr/>
        <p:txBody>
          <a:bodyPr/>
          <a:lstStyle/>
          <a:p>
            <a:pPr marL="0" indent="0">
              <a:buClr>
                <a:srgbClr val="C00000"/>
              </a:buClr>
              <a:buNone/>
            </a:pPr>
            <a:r>
              <a:rPr lang="en-US" dirty="0" smtClean="0">
                <a:solidFill>
                  <a:srgbClr val="C00000"/>
                </a:solidFill>
              </a:rPr>
              <a:t>Case 1:</a:t>
            </a:r>
            <a:r>
              <a:rPr lang="en-US" dirty="0" smtClean="0"/>
              <a:t> No </a:t>
            </a:r>
            <a:r>
              <a:rPr lang="en-US" dirty="0"/>
              <a:t>banking system</a:t>
            </a:r>
          </a:p>
          <a:p>
            <a:pPr marL="0" indent="0">
              <a:buClr>
                <a:srgbClr val="C00000"/>
              </a:buClr>
              <a:buNone/>
            </a:pPr>
            <a:endParaRPr lang="en-US" dirty="0" smtClean="0">
              <a:solidFill>
                <a:schemeClr val="tx1"/>
              </a:solidFill>
            </a:endParaRPr>
          </a:p>
          <a:p>
            <a:pPr>
              <a:buClr>
                <a:srgbClr val="C00000"/>
              </a:buClr>
            </a:pPr>
            <a:r>
              <a:rPr lang="en-US" dirty="0">
                <a:solidFill>
                  <a:schemeClr val="accent6">
                    <a:lumMod val="50000"/>
                  </a:schemeClr>
                </a:solidFill>
              </a:rPr>
              <a:t>Money supply = $100. </a:t>
            </a:r>
            <a:endParaRPr lang="en-US" dirty="0" smtClean="0">
              <a:solidFill>
                <a:schemeClr val="accent6">
                  <a:lumMod val="50000"/>
                </a:schemeClr>
              </a:solidFill>
            </a:endParaRPr>
          </a:p>
          <a:p>
            <a:pPr>
              <a:buClr>
                <a:srgbClr val="C00000"/>
              </a:buClr>
            </a:pPr>
            <a:r>
              <a:rPr lang="en-US" dirty="0" smtClean="0">
                <a:solidFill>
                  <a:schemeClr val="accent6">
                    <a:lumMod val="50000"/>
                  </a:schemeClr>
                </a:solidFill>
              </a:rPr>
              <a:t>Public </a:t>
            </a:r>
            <a:r>
              <a:rPr lang="en-US" dirty="0">
                <a:solidFill>
                  <a:schemeClr val="accent6">
                    <a:lumMod val="50000"/>
                  </a:schemeClr>
                </a:solidFill>
              </a:rPr>
              <a:t>holds the $100 as currency.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28</a:t>
            </a:fld>
            <a:endParaRPr lang="en-US"/>
          </a:p>
        </p:txBody>
      </p:sp>
    </p:spTree>
    <p:extLst>
      <p:ext uri="{BB962C8B-B14F-4D97-AF65-F5344CB8AC3E}">
        <p14:creationId xmlns:p14="http://schemas.microsoft.com/office/powerpoint/2010/main" val="24119308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Banks and the Money Supply: An Example</a:t>
            </a:r>
          </a:p>
        </p:txBody>
      </p:sp>
      <p:sp>
        <p:nvSpPr>
          <p:cNvPr id="3" name="Content Placeholder 2"/>
          <p:cNvSpPr>
            <a:spLocks noGrp="1"/>
          </p:cNvSpPr>
          <p:nvPr>
            <p:ph idx="1"/>
          </p:nvPr>
        </p:nvSpPr>
        <p:spPr/>
        <p:txBody>
          <a:bodyPr>
            <a:noAutofit/>
          </a:bodyPr>
          <a:lstStyle/>
          <a:p>
            <a:pPr marL="0" indent="0">
              <a:buClr>
                <a:srgbClr val="C00000"/>
              </a:buClr>
              <a:buNone/>
            </a:pPr>
            <a:r>
              <a:rPr lang="en-US" sz="3000" dirty="0" smtClean="0">
                <a:solidFill>
                  <a:srgbClr val="C00000"/>
                </a:solidFill>
              </a:rPr>
              <a:t>Case 2:</a:t>
            </a:r>
            <a:r>
              <a:rPr lang="en-US" sz="3000" dirty="0" smtClean="0"/>
              <a:t> 100</a:t>
            </a:r>
            <a:r>
              <a:rPr lang="en-US" sz="3000" dirty="0"/>
              <a:t>% reserve banking </a:t>
            </a:r>
            <a:r>
              <a:rPr lang="en-US" sz="3000" dirty="0" smtClean="0"/>
              <a:t>system  </a:t>
            </a:r>
            <a:endParaRPr lang="en-US" sz="3000" dirty="0"/>
          </a:p>
          <a:p>
            <a:pPr marL="0" indent="0">
              <a:buClr>
                <a:srgbClr val="C00000"/>
              </a:buClr>
              <a:buNone/>
            </a:pPr>
            <a:r>
              <a:rPr lang="en-US" sz="3000" dirty="0">
                <a:solidFill>
                  <a:schemeClr val="accent6">
                    <a:lumMod val="50000"/>
                  </a:schemeClr>
                </a:solidFill>
              </a:rPr>
              <a:t>Public deposits the $100 at First National Bank (FNB). </a:t>
            </a:r>
            <a:endParaRPr lang="en-US" sz="3000" dirty="0" smtClean="0">
              <a:solidFill>
                <a:schemeClr val="accent6">
                  <a:lumMod val="50000"/>
                </a:schemeClr>
              </a:solidFill>
            </a:endParaRPr>
          </a:p>
          <a:p>
            <a:pPr>
              <a:buClr>
                <a:srgbClr val="C00000"/>
              </a:buClr>
            </a:pPr>
            <a:r>
              <a:rPr lang="en-US" sz="3000" dirty="0" smtClean="0">
                <a:solidFill>
                  <a:schemeClr val="accent6">
                    <a:lumMod val="50000"/>
                  </a:schemeClr>
                </a:solidFill>
              </a:rPr>
              <a:t>FNB </a:t>
            </a:r>
            <a:r>
              <a:rPr lang="en-US" sz="3000" dirty="0">
                <a:solidFill>
                  <a:schemeClr val="accent6">
                    <a:lumMod val="50000"/>
                  </a:schemeClr>
                </a:solidFill>
              </a:rPr>
              <a:t>holds </a:t>
            </a:r>
            <a:br>
              <a:rPr lang="en-US" sz="3000" dirty="0">
                <a:solidFill>
                  <a:schemeClr val="accent6">
                    <a:lumMod val="50000"/>
                  </a:schemeClr>
                </a:solidFill>
              </a:rPr>
            </a:br>
            <a:r>
              <a:rPr lang="en-US" sz="3000" dirty="0">
                <a:solidFill>
                  <a:schemeClr val="accent6">
                    <a:lumMod val="50000"/>
                  </a:schemeClr>
                </a:solidFill>
              </a:rPr>
              <a:t>100% of </a:t>
            </a:r>
            <a:br>
              <a:rPr lang="en-US" sz="3000" dirty="0">
                <a:solidFill>
                  <a:schemeClr val="accent6">
                    <a:lumMod val="50000"/>
                  </a:schemeClr>
                </a:solidFill>
              </a:rPr>
            </a:br>
            <a:r>
              <a:rPr lang="en-US" sz="3000" dirty="0">
                <a:solidFill>
                  <a:schemeClr val="accent6">
                    <a:lumMod val="50000"/>
                  </a:schemeClr>
                </a:solidFill>
              </a:rPr>
              <a:t>deposit </a:t>
            </a:r>
            <a:br>
              <a:rPr lang="en-US" sz="3000" dirty="0">
                <a:solidFill>
                  <a:schemeClr val="accent6">
                    <a:lumMod val="50000"/>
                  </a:schemeClr>
                </a:solidFill>
              </a:rPr>
            </a:br>
            <a:r>
              <a:rPr lang="en-US" sz="3000" dirty="0">
                <a:solidFill>
                  <a:schemeClr val="accent6">
                    <a:lumMod val="50000"/>
                  </a:schemeClr>
                </a:solidFill>
              </a:rPr>
              <a:t>as reserves: </a:t>
            </a:r>
            <a:endParaRPr lang="en-US" sz="3000" dirty="0" smtClean="0">
              <a:solidFill>
                <a:schemeClr val="accent6">
                  <a:lumMod val="50000"/>
                </a:schemeClr>
              </a:solidFill>
            </a:endParaRPr>
          </a:p>
          <a:p>
            <a:pPr marL="0" indent="0">
              <a:buClr>
                <a:srgbClr val="C00000"/>
              </a:buClr>
              <a:buNone/>
            </a:pPr>
            <a:r>
              <a:rPr lang="en-US" sz="3000" dirty="0">
                <a:solidFill>
                  <a:schemeClr val="accent6">
                    <a:lumMod val="50000"/>
                  </a:schemeClr>
                </a:solidFill>
              </a:rPr>
              <a:t>Money supply </a:t>
            </a:r>
            <a:br>
              <a:rPr lang="en-US" sz="3000" dirty="0">
                <a:solidFill>
                  <a:schemeClr val="accent6">
                    <a:lumMod val="50000"/>
                  </a:schemeClr>
                </a:solidFill>
              </a:rPr>
            </a:br>
            <a:r>
              <a:rPr lang="en-US" sz="3000" dirty="0">
                <a:solidFill>
                  <a:schemeClr val="accent6">
                    <a:lumMod val="50000"/>
                  </a:schemeClr>
                </a:solidFill>
              </a:rPr>
              <a:t>   = currency + deposits = $0 + $100 = $</a:t>
            </a:r>
            <a:r>
              <a:rPr lang="en-US" sz="3000" dirty="0" smtClean="0">
                <a:solidFill>
                  <a:schemeClr val="accent6">
                    <a:lumMod val="50000"/>
                  </a:schemeClr>
                </a:solidFill>
              </a:rPr>
              <a:t>100</a:t>
            </a:r>
          </a:p>
          <a:p>
            <a:pPr marL="0" indent="0">
              <a:buClr>
                <a:srgbClr val="C00000"/>
              </a:buClr>
              <a:buNone/>
            </a:pPr>
            <a:r>
              <a:rPr lang="en-US" sz="3000" i="1" dirty="0">
                <a:solidFill>
                  <a:srgbClr val="C00000"/>
                </a:solidFill>
                <a:latin typeface="Cambria" panose="02040503050406030204" pitchFamily="18" charset="0"/>
              </a:rPr>
              <a:t>In a 100% reserve banking system, </a:t>
            </a:r>
            <a:r>
              <a:rPr lang="en-US" sz="3000" i="1" dirty="0" smtClean="0">
                <a:solidFill>
                  <a:srgbClr val="C00000"/>
                </a:solidFill>
                <a:latin typeface="Cambria" panose="02040503050406030204" pitchFamily="18" charset="0"/>
              </a:rPr>
              <a:t>banks </a:t>
            </a:r>
            <a:r>
              <a:rPr lang="en-US" sz="3000" i="1" dirty="0">
                <a:solidFill>
                  <a:srgbClr val="C00000"/>
                </a:solidFill>
                <a:latin typeface="Cambria" panose="02040503050406030204" pitchFamily="18" charset="0"/>
              </a:rPr>
              <a:t>do not affect size of money supply. </a:t>
            </a:r>
            <a:endParaRPr lang="en-US" sz="3000"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29</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aphicFrame>
        <p:nvGraphicFramePr>
          <p:cNvPr id="6" name="Group 33"/>
          <p:cNvGraphicFramePr>
            <a:graphicFrameLocks noGrp="1"/>
          </p:cNvGraphicFramePr>
          <p:nvPr>
            <p:extLst>
              <p:ext uri="{D42A27DB-BD31-4B8C-83A1-F6EECF244321}">
                <p14:modId xmlns:p14="http://schemas.microsoft.com/office/powerpoint/2010/main" val="3922147761"/>
              </p:ext>
            </p:extLst>
          </p:nvPr>
        </p:nvGraphicFramePr>
        <p:xfrm>
          <a:off x="2954338" y="2557463"/>
          <a:ext cx="5762625" cy="2100262"/>
        </p:xfrm>
        <a:graphic>
          <a:graphicData uri="http://schemas.openxmlformats.org/drawingml/2006/table">
            <a:tbl>
              <a:tblPr/>
              <a:tblGrid>
                <a:gridCol w="2881312"/>
                <a:gridCol w="2881313"/>
              </a:tblGrid>
              <a:tr h="549275">
                <a:tc gridSpan="2">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FIRST NATIONAL BANK</a:t>
                      </a:r>
                    </a:p>
                  </a:txBody>
                  <a:tcPr anchor="ctr" horzOverflow="overflow">
                    <a:lnL>
                      <a:noFill/>
                    </a:lnL>
                    <a:lnR>
                      <a:noFill/>
                    </a:lnR>
                    <a:lnT>
                      <a:noFill/>
                    </a:lnT>
                    <a:lnB>
                      <a:noFill/>
                    </a:lnB>
                    <a:lnTlToBr>
                      <a:noFill/>
                    </a:lnTlToBr>
                    <a:lnBlToTr>
                      <a:noFill/>
                    </a:lnBlToTr>
                    <a:solidFill>
                      <a:srgbClr val="CCECFF"/>
                    </a:solidFill>
                  </a:tcPr>
                </a:tc>
                <a:tc hMerge="1">
                  <a:txBody>
                    <a:bodyPr/>
                    <a:lstStyle/>
                    <a:p>
                      <a:endParaRPr lang="en-US"/>
                    </a:p>
                  </a:txBody>
                  <a:tcPr/>
                </a:tc>
              </a:tr>
              <a:tr h="492125">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smtClean="0">
                          <a:ln>
                            <a:noFill/>
                          </a:ln>
                          <a:solidFill>
                            <a:schemeClr val="accent6">
                              <a:lumMod val="50000"/>
                            </a:schemeClr>
                          </a:solidFill>
                          <a:effectLst/>
                          <a:latin typeface="Arial" charset="0"/>
                        </a:rPr>
                        <a:t>Assets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Liabilities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1058862">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smtClean="0">
                          <a:ln>
                            <a:noFill/>
                          </a:ln>
                          <a:solidFill>
                            <a:schemeClr val="tx1"/>
                          </a:solidFill>
                          <a:effectLst/>
                          <a:latin typeface="Arial" charset="0"/>
                        </a:rPr>
                        <a:t>Reserves	$100</a:t>
                      </a:r>
                    </a:p>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smtClean="0">
                          <a:ln>
                            <a:noFill/>
                          </a:ln>
                          <a:solidFill>
                            <a:schemeClr val="tx1"/>
                          </a:solidFill>
                          <a:effectLst/>
                          <a:latin typeface="Arial" charset="0"/>
                        </a:rPr>
                        <a:t>Loans  	$    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ECFF"/>
                    </a:solidFill>
                  </a:tcPr>
                </a:tc>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947863" algn="l"/>
                        </a:tabLst>
                      </a:pPr>
                      <a:r>
                        <a:rPr kumimoji="0" lang="en-US" sz="2600" b="0" i="0" u="none" strike="noStrike" cap="none" normalizeH="0" baseline="0" dirty="0" smtClean="0">
                          <a:ln>
                            <a:noFill/>
                          </a:ln>
                          <a:solidFill>
                            <a:schemeClr val="tx1"/>
                          </a:solidFill>
                          <a:effectLst/>
                          <a:latin typeface="Arial" charset="0"/>
                        </a:rPr>
                        <a:t>Deposits	$100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ECFF"/>
                    </a:solidFill>
                  </a:tcPr>
                </a:tc>
              </a:tr>
            </a:tbl>
          </a:graphicData>
        </a:graphic>
      </p:graphicFrame>
    </p:spTree>
    <p:extLst>
      <p:ext uri="{BB962C8B-B14F-4D97-AF65-F5344CB8AC3E}">
        <p14:creationId xmlns:p14="http://schemas.microsoft.com/office/powerpoint/2010/main" val="812957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 29</a:t>
            </a:r>
            <a:endParaRPr lang="en-US" dirty="0"/>
          </a:p>
        </p:txBody>
      </p:sp>
      <p:sp>
        <p:nvSpPr>
          <p:cNvPr id="3" name="Content Placeholder 2"/>
          <p:cNvSpPr>
            <a:spLocks noGrp="1"/>
          </p:cNvSpPr>
          <p:nvPr>
            <p:ph idx="1"/>
          </p:nvPr>
        </p:nvSpPr>
        <p:spPr/>
        <p:txBody>
          <a:bodyPr/>
          <a:lstStyle/>
          <a:p>
            <a:pPr marL="0" indent="0" algn="ctr">
              <a:buNone/>
            </a:pPr>
            <a:r>
              <a:rPr lang="en-US" dirty="0" smtClean="0"/>
              <a:t>The Monetary Syste</a:t>
            </a:r>
            <a:r>
              <a:rPr lang="en-US" dirty="0"/>
              <a:t>m</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a:t>
            </a:fld>
            <a:endParaRPr lang="en-US" dirty="0"/>
          </a:p>
        </p:txBody>
      </p:sp>
    </p:spTree>
    <p:extLst>
      <p:ext uri="{BB962C8B-B14F-4D97-AF65-F5344CB8AC3E}">
        <p14:creationId xmlns:p14="http://schemas.microsoft.com/office/powerpoint/2010/main" val="8997642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33"/>
          <p:cNvGraphicFramePr>
            <a:graphicFrameLocks noGrp="1"/>
          </p:cNvGraphicFramePr>
          <p:nvPr>
            <p:extLst>
              <p:ext uri="{D42A27DB-BD31-4B8C-83A1-F6EECF244321}">
                <p14:modId xmlns:p14="http://schemas.microsoft.com/office/powerpoint/2010/main" val="3353899036"/>
              </p:ext>
            </p:extLst>
          </p:nvPr>
        </p:nvGraphicFramePr>
        <p:xfrm>
          <a:off x="2971800" y="2557463"/>
          <a:ext cx="5762625" cy="2100262"/>
        </p:xfrm>
        <a:graphic>
          <a:graphicData uri="http://schemas.openxmlformats.org/drawingml/2006/table">
            <a:tbl>
              <a:tblPr/>
              <a:tblGrid>
                <a:gridCol w="2881312"/>
                <a:gridCol w="2881313"/>
              </a:tblGrid>
              <a:tr h="549275">
                <a:tc gridSpan="2">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FIRST NATIONAL BANK</a:t>
                      </a:r>
                    </a:p>
                  </a:txBody>
                  <a:tcPr anchor="ctr" horzOverflow="overflow">
                    <a:lnL>
                      <a:noFill/>
                    </a:lnL>
                    <a:lnR>
                      <a:noFill/>
                    </a:lnR>
                    <a:lnT>
                      <a:noFill/>
                    </a:lnT>
                    <a:lnB>
                      <a:noFill/>
                    </a:lnB>
                    <a:lnTlToBr>
                      <a:noFill/>
                    </a:lnTlToBr>
                    <a:lnBlToTr>
                      <a:noFill/>
                    </a:lnBlToTr>
                    <a:solidFill>
                      <a:srgbClr val="CCECFF"/>
                    </a:solidFill>
                  </a:tcPr>
                </a:tc>
                <a:tc hMerge="1">
                  <a:txBody>
                    <a:bodyPr/>
                    <a:lstStyle/>
                    <a:p>
                      <a:endParaRPr lang="en-US"/>
                    </a:p>
                  </a:txBody>
                  <a:tcPr/>
                </a:tc>
              </a:tr>
              <a:tr h="492125">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smtClean="0">
                          <a:ln>
                            <a:noFill/>
                          </a:ln>
                          <a:solidFill>
                            <a:schemeClr val="accent6">
                              <a:lumMod val="50000"/>
                            </a:schemeClr>
                          </a:solidFill>
                          <a:effectLst/>
                          <a:latin typeface="Arial" charset="0"/>
                        </a:rPr>
                        <a:t>Assets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Liabilities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1058862">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smtClean="0">
                          <a:ln>
                            <a:noFill/>
                          </a:ln>
                          <a:solidFill>
                            <a:schemeClr val="tx1"/>
                          </a:solidFill>
                          <a:effectLst/>
                          <a:latin typeface="Arial" charset="0"/>
                        </a:rPr>
                        <a:t>Reserves	$100</a:t>
                      </a:r>
                    </a:p>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smtClean="0">
                          <a:ln>
                            <a:noFill/>
                          </a:ln>
                          <a:solidFill>
                            <a:schemeClr val="tx1"/>
                          </a:solidFill>
                          <a:effectLst/>
                          <a:latin typeface="Arial" charset="0"/>
                        </a:rPr>
                        <a:t>Loans  	$    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ECFF"/>
                    </a:solidFill>
                  </a:tcPr>
                </a:tc>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947863" algn="l"/>
                        </a:tabLst>
                      </a:pPr>
                      <a:r>
                        <a:rPr kumimoji="0" lang="en-US" sz="2600" b="0" i="0" u="none" strike="noStrike" cap="none" normalizeH="0" baseline="0" dirty="0" smtClean="0">
                          <a:ln>
                            <a:noFill/>
                          </a:ln>
                          <a:solidFill>
                            <a:schemeClr val="tx1"/>
                          </a:solidFill>
                          <a:effectLst/>
                          <a:latin typeface="Arial" charset="0"/>
                        </a:rPr>
                        <a:t>Deposits	$100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ECFF"/>
                    </a:solidFill>
                  </a:tcPr>
                </a:tc>
              </a:tr>
            </a:tbl>
          </a:graphicData>
        </a:graphic>
      </p:graphicFrame>
      <p:sp>
        <p:nvSpPr>
          <p:cNvPr id="2" name="Title 1"/>
          <p:cNvSpPr>
            <a:spLocks noGrp="1"/>
          </p:cNvSpPr>
          <p:nvPr>
            <p:ph type="title"/>
          </p:nvPr>
        </p:nvSpPr>
        <p:spPr/>
        <p:txBody>
          <a:bodyPr/>
          <a:lstStyle/>
          <a:p>
            <a:r>
              <a:rPr lang="en-US" dirty="0"/>
              <a:t>Banks and the Money Supply: An Example</a:t>
            </a:r>
          </a:p>
        </p:txBody>
      </p:sp>
      <p:sp>
        <p:nvSpPr>
          <p:cNvPr id="3" name="Content Placeholder 2"/>
          <p:cNvSpPr>
            <a:spLocks noGrp="1"/>
          </p:cNvSpPr>
          <p:nvPr>
            <p:ph idx="1"/>
          </p:nvPr>
        </p:nvSpPr>
        <p:spPr/>
        <p:txBody>
          <a:bodyPr>
            <a:noAutofit/>
          </a:bodyPr>
          <a:lstStyle/>
          <a:p>
            <a:pPr marL="0" indent="0">
              <a:buClr>
                <a:srgbClr val="C00000"/>
              </a:buClr>
              <a:buNone/>
            </a:pPr>
            <a:r>
              <a:rPr lang="en-US" sz="3000" dirty="0" smtClean="0">
                <a:solidFill>
                  <a:srgbClr val="C00000"/>
                </a:solidFill>
              </a:rPr>
              <a:t>Case 3:</a:t>
            </a:r>
            <a:r>
              <a:rPr lang="en-US" sz="3000" dirty="0" smtClean="0"/>
              <a:t> Fractional </a:t>
            </a:r>
            <a:r>
              <a:rPr lang="en-US" sz="3000" dirty="0"/>
              <a:t>reserve banking </a:t>
            </a:r>
            <a:r>
              <a:rPr lang="en-US" sz="3000" dirty="0" smtClean="0"/>
              <a:t>system</a:t>
            </a:r>
          </a:p>
          <a:p>
            <a:pPr>
              <a:buClr>
                <a:srgbClr val="C00000"/>
              </a:buClr>
            </a:pPr>
            <a:r>
              <a:rPr lang="en-US" sz="3000" dirty="0">
                <a:solidFill>
                  <a:schemeClr val="accent6">
                    <a:lumMod val="50000"/>
                  </a:schemeClr>
                </a:solidFill>
              </a:rPr>
              <a:t>Suppose R = 10%.  FNB loans all but 10% </a:t>
            </a:r>
            <a:br>
              <a:rPr lang="en-US" sz="3000" dirty="0">
                <a:solidFill>
                  <a:schemeClr val="accent6">
                    <a:lumMod val="50000"/>
                  </a:schemeClr>
                </a:solidFill>
              </a:rPr>
            </a:br>
            <a:r>
              <a:rPr lang="en-US" sz="3000" dirty="0">
                <a:solidFill>
                  <a:schemeClr val="accent6">
                    <a:lumMod val="50000"/>
                  </a:schemeClr>
                </a:solidFill>
              </a:rPr>
              <a:t>of the deposit</a:t>
            </a:r>
            <a:r>
              <a:rPr lang="en-US" sz="3000" dirty="0" smtClean="0">
                <a:solidFill>
                  <a:schemeClr val="accent6">
                    <a:lumMod val="50000"/>
                  </a:schemeClr>
                </a:solidFill>
              </a:rPr>
              <a:t>:</a:t>
            </a:r>
          </a:p>
          <a:p>
            <a:pPr>
              <a:buClr>
                <a:srgbClr val="C00000"/>
              </a:buClr>
            </a:pPr>
            <a:endParaRPr lang="en-US" sz="3000" dirty="0">
              <a:solidFill>
                <a:schemeClr val="accent6">
                  <a:lumMod val="50000"/>
                </a:schemeClr>
              </a:solidFill>
            </a:endParaRPr>
          </a:p>
          <a:p>
            <a:pPr>
              <a:buClr>
                <a:srgbClr val="C00000"/>
              </a:buClr>
            </a:pPr>
            <a:endParaRPr lang="en-US" sz="3000" dirty="0" smtClean="0">
              <a:solidFill>
                <a:schemeClr val="accent6">
                  <a:lumMod val="50000"/>
                </a:schemeClr>
              </a:solidFill>
            </a:endParaRPr>
          </a:p>
          <a:p>
            <a:pPr>
              <a:buClr>
                <a:srgbClr val="C00000"/>
              </a:buClr>
            </a:pPr>
            <a:endParaRPr lang="en-US" sz="3000" dirty="0">
              <a:solidFill>
                <a:schemeClr val="accent6">
                  <a:lumMod val="50000"/>
                </a:schemeClr>
              </a:solidFill>
            </a:endParaRPr>
          </a:p>
          <a:p>
            <a:pPr>
              <a:buClr>
                <a:srgbClr val="C00000"/>
              </a:buClr>
            </a:pPr>
            <a:endParaRPr lang="en-US" sz="3000" dirty="0" smtClean="0">
              <a:solidFill>
                <a:schemeClr val="accent6">
                  <a:lumMod val="50000"/>
                </a:schemeClr>
              </a:solidFill>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30</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8" name="Text Placeholder 7"/>
          <p:cNvSpPr>
            <a:spLocks noGrp="1"/>
          </p:cNvSpPr>
          <p:nvPr>
            <p:ph type="body" sz="quarter" idx="12"/>
          </p:nvPr>
        </p:nvSpPr>
        <p:spPr>
          <a:xfrm>
            <a:off x="381000" y="4572000"/>
            <a:ext cx="8458200" cy="1752600"/>
          </a:xfrm>
        </p:spPr>
        <p:txBody>
          <a:bodyPr>
            <a:normAutofit fontScale="92500"/>
          </a:bodyPr>
          <a:lstStyle/>
          <a:p>
            <a:pPr>
              <a:buClr>
                <a:srgbClr val="C00000"/>
              </a:buClr>
            </a:pPr>
            <a:r>
              <a:rPr lang="en-US" dirty="0">
                <a:solidFill>
                  <a:schemeClr val="accent6">
                    <a:lumMod val="50000"/>
                  </a:schemeClr>
                </a:solidFill>
              </a:rPr>
              <a:t>Depositors have $100 in deposits, borrowers have $90 in currency.</a:t>
            </a:r>
          </a:p>
          <a:p>
            <a:pPr marL="0" indent="0">
              <a:buClr>
                <a:srgbClr val="C00000"/>
              </a:buClr>
              <a:buNone/>
            </a:pPr>
            <a:r>
              <a:rPr lang="en-US" dirty="0">
                <a:solidFill>
                  <a:schemeClr val="accent6">
                    <a:lumMod val="50000"/>
                  </a:schemeClr>
                </a:solidFill>
              </a:rPr>
              <a:t>Money supply = C + D = $90 + $100 = </a:t>
            </a:r>
            <a:r>
              <a:rPr lang="en-US" dirty="0">
                <a:solidFill>
                  <a:srgbClr val="C00000"/>
                </a:solidFill>
              </a:rPr>
              <a:t>$190 </a:t>
            </a:r>
            <a:r>
              <a:rPr lang="en-US" dirty="0" smtClean="0">
                <a:solidFill>
                  <a:srgbClr val="C00000"/>
                </a:solidFill>
              </a:rPr>
              <a:t>(!!!)</a:t>
            </a:r>
            <a:endParaRPr lang="en-US" dirty="0">
              <a:solidFill>
                <a:srgbClr val="C00000"/>
              </a:solidFill>
            </a:endParaRPr>
          </a:p>
        </p:txBody>
      </p:sp>
      <p:graphicFrame>
        <p:nvGraphicFramePr>
          <p:cNvPr id="6" name="Group 30"/>
          <p:cNvGraphicFramePr>
            <a:graphicFrameLocks noGrp="1"/>
          </p:cNvGraphicFramePr>
          <p:nvPr>
            <p:extLst>
              <p:ext uri="{D42A27DB-BD31-4B8C-83A1-F6EECF244321}">
                <p14:modId xmlns:p14="http://schemas.microsoft.com/office/powerpoint/2010/main" val="4122209602"/>
              </p:ext>
            </p:extLst>
          </p:nvPr>
        </p:nvGraphicFramePr>
        <p:xfrm>
          <a:off x="2971800" y="2557463"/>
          <a:ext cx="5762625" cy="2100262"/>
        </p:xfrm>
        <a:graphic>
          <a:graphicData uri="http://schemas.openxmlformats.org/drawingml/2006/table">
            <a:tbl>
              <a:tblPr/>
              <a:tblGrid>
                <a:gridCol w="2881312"/>
                <a:gridCol w="2881313"/>
              </a:tblGrid>
              <a:tr h="549275">
                <a:tc gridSpan="2">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FIRST NATIONAL BANK</a:t>
                      </a:r>
                    </a:p>
                  </a:txBody>
                  <a:tcPr anchor="ctr" horzOverflow="overflow">
                    <a:lnL>
                      <a:noFill/>
                    </a:lnL>
                    <a:lnR>
                      <a:noFill/>
                    </a:lnR>
                    <a:lnT>
                      <a:noFill/>
                    </a:lnT>
                    <a:lnB>
                      <a:noFill/>
                    </a:lnB>
                    <a:lnTlToBr>
                      <a:noFill/>
                    </a:lnTlToBr>
                    <a:lnBlToTr>
                      <a:noFill/>
                    </a:lnBlToTr>
                    <a:solidFill>
                      <a:srgbClr val="CCECFF"/>
                    </a:solidFill>
                  </a:tcPr>
                </a:tc>
                <a:tc hMerge="1">
                  <a:txBody>
                    <a:bodyPr/>
                    <a:lstStyle/>
                    <a:p>
                      <a:endParaRPr lang="en-US"/>
                    </a:p>
                  </a:txBody>
                  <a:tcPr/>
                </a:tc>
              </a:tr>
              <a:tr h="492125">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Assets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Liabilities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1058862">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dirty="0" smtClean="0">
                          <a:ln>
                            <a:noFill/>
                          </a:ln>
                          <a:solidFill>
                            <a:schemeClr val="tx1"/>
                          </a:solidFill>
                          <a:effectLst/>
                          <a:latin typeface="Arial" charset="0"/>
                        </a:rPr>
                        <a:t>Reserves	</a:t>
                      </a:r>
                      <a:r>
                        <a:rPr kumimoji="0" lang="en-US" sz="2600" b="0" i="0" u="none" strike="noStrike" cap="none" normalizeH="0" baseline="0" dirty="0" smtClean="0">
                          <a:ln>
                            <a:noFill/>
                          </a:ln>
                          <a:solidFill>
                            <a:srgbClr val="C00000"/>
                          </a:solidFill>
                          <a:effectLst/>
                          <a:latin typeface="Arial" charset="0"/>
                        </a:rPr>
                        <a:t>$10</a:t>
                      </a:r>
                    </a:p>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dirty="0" smtClean="0">
                          <a:ln>
                            <a:noFill/>
                          </a:ln>
                          <a:solidFill>
                            <a:schemeClr val="tx1"/>
                          </a:solidFill>
                          <a:effectLst/>
                          <a:latin typeface="Arial" charset="0"/>
                        </a:rPr>
                        <a:t>Loans  	</a:t>
                      </a:r>
                      <a:r>
                        <a:rPr kumimoji="0" lang="en-US" sz="2600" b="0" i="0" u="none" strike="noStrike" cap="none" normalizeH="0" baseline="0" dirty="0" smtClean="0">
                          <a:ln>
                            <a:noFill/>
                          </a:ln>
                          <a:solidFill>
                            <a:srgbClr val="C00000"/>
                          </a:solidFill>
                          <a:effectLst/>
                          <a:latin typeface="Arial" charset="0"/>
                        </a:rPr>
                        <a:t>$90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ECFF"/>
                    </a:solidFill>
                  </a:tcPr>
                </a:tc>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947863" algn="l"/>
                        </a:tabLst>
                      </a:pPr>
                      <a:r>
                        <a:rPr kumimoji="0" lang="en-US" sz="2600" b="0" i="0" u="none" strike="noStrike" cap="none" normalizeH="0" baseline="0" dirty="0" smtClean="0">
                          <a:ln>
                            <a:noFill/>
                          </a:ln>
                          <a:solidFill>
                            <a:schemeClr val="tx1"/>
                          </a:solidFill>
                          <a:effectLst/>
                          <a:latin typeface="Arial" charset="0"/>
                        </a:rPr>
                        <a:t>Deposits	$100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ECFF"/>
                    </a:solidFill>
                  </a:tcPr>
                </a:tc>
              </a:tr>
            </a:tbl>
          </a:graphicData>
        </a:graphic>
      </p:graphicFrame>
    </p:spTree>
    <p:extLst>
      <p:ext uri="{BB962C8B-B14F-4D97-AF65-F5344CB8AC3E}">
        <p14:creationId xmlns:p14="http://schemas.microsoft.com/office/powerpoint/2010/main" val="8129578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wipe(left)">
                                      <p:cBhvr>
                                        <p:cTn id="16"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Clr>
                <a:srgbClr val="C00000"/>
              </a:buClr>
              <a:buNone/>
            </a:pPr>
            <a:r>
              <a:rPr lang="en-US" sz="3000" dirty="0" smtClean="0">
                <a:solidFill>
                  <a:srgbClr val="C00000"/>
                </a:solidFill>
              </a:rPr>
              <a:t>Case 3:</a:t>
            </a:r>
            <a:r>
              <a:rPr lang="en-US" sz="3000" dirty="0" smtClean="0"/>
              <a:t> Fractional </a:t>
            </a:r>
            <a:r>
              <a:rPr lang="en-US" sz="3000" dirty="0"/>
              <a:t>reserve banking </a:t>
            </a:r>
            <a:r>
              <a:rPr lang="en-US" sz="3000" dirty="0" smtClean="0"/>
              <a:t>system</a:t>
            </a:r>
          </a:p>
          <a:p>
            <a:pPr marL="0" indent="0">
              <a:buClr>
                <a:srgbClr val="C00000"/>
              </a:buClr>
              <a:buNone/>
            </a:pPr>
            <a:r>
              <a:rPr lang="en-US" sz="3000" dirty="0">
                <a:solidFill>
                  <a:schemeClr val="accent6">
                    <a:lumMod val="50000"/>
                  </a:schemeClr>
                </a:solidFill>
              </a:rPr>
              <a:t>How did the money supply suddenly grow?</a:t>
            </a:r>
          </a:p>
          <a:p>
            <a:pPr>
              <a:buClr>
                <a:srgbClr val="C00000"/>
              </a:buClr>
            </a:pPr>
            <a:r>
              <a:rPr lang="en-US" sz="3000" dirty="0">
                <a:solidFill>
                  <a:schemeClr val="accent6">
                    <a:lumMod val="50000"/>
                  </a:schemeClr>
                </a:solidFill>
              </a:rPr>
              <a:t>When banks make loans, they create money.</a:t>
            </a:r>
          </a:p>
          <a:p>
            <a:pPr>
              <a:buClr>
                <a:srgbClr val="C00000"/>
              </a:buClr>
            </a:pPr>
            <a:r>
              <a:rPr lang="en-US" sz="3000" dirty="0">
                <a:solidFill>
                  <a:schemeClr val="accent6">
                    <a:lumMod val="50000"/>
                  </a:schemeClr>
                </a:solidFill>
              </a:rPr>
              <a:t>The borrower gets </a:t>
            </a:r>
            <a:endParaRPr lang="en-US" sz="3000" dirty="0" smtClean="0">
              <a:solidFill>
                <a:schemeClr val="accent6">
                  <a:lumMod val="50000"/>
                </a:schemeClr>
              </a:solidFill>
            </a:endParaRPr>
          </a:p>
          <a:p>
            <a:pPr lvl="1">
              <a:buClr>
                <a:srgbClr val="C00000"/>
              </a:buClr>
            </a:pPr>
            <a:r>
              <a:rPr lang="en-US" dirty="0" smtClean="0">
                <a:solidFill>
                  <a:schemeClr val="accent6">
                    <a:lumMod val="50000"/>
                  </a:schemeClr>
                </a:solidFill>
              </a:rPr>
              <a:t>$</a:t>
            </a:r>
            <a:r>
              <a:rPr lang="en-US" dirty="0">
                <a:solidFill>
                  <a:schemeClr val="accent6">
                    <a:lumMod val="50000"/>
                  </a:schemeClr>
                </a:solidFill>
              </a:rPr>
              <a:t>90 in currency—an asset counted in the </a:t>
            </a:r>
            <a:r>
              <a:rPr lang="en-US" dirty="0" smtClean="0">
                <a:solidFill>
                  <a:schemeClr val="accent6">
                    <a:lumMod val="50000"/>
                  </a:schemeClr>
                </a:solidFill>
              </a:rPr>
              <a:t>money </a:t>
            </a:r>
            <a:r>
              <a:rPr lang="en-US" dirty="0">
                <a:solidFill>
                  <a:schemeClr val="accent6">
                    <a:lumMod val="50000"/>
                  </a:schemeClr>
                </a:solidFill>
              </a:rPr>
              <a:t>supply</a:t>
            </a:r>
          </a:p>
          <a:p>
            <a:pPr lvl="1">
              <a:buClr>
                <a:srgbClr val="C00000"/>
              </a:buClr>
            </a:pPr>
            <a:r>
              <a:rPr lang="en-US" dirty="0">
                <a:solidFill>
                  <a:schemeClr val="accent6">
                    <a:lumMod val="50000"/>
                  </a:schemeClr>
                </a:solidFill>
              </a:rPr>
              <a:t>$90 in new debt—a liability that does not have an offsetting effect on the money supply </a:t>
            </a:r>
            <a:endParaRPr lang="en-US" dirty="0" smtClean="0">
              <a:solidFill>
                <a:schemeClr val="accent6">
                  <a:lumMod val="50000"/>
                </a:schemeClr>
              </a:solidFill>
            </a:endParaRPr>
          </a:p>
          <a:p>
            <a:pPr marL="0" indent="0">
              <a:buClr>
                <a:srgbClr val="C00000"/>
              </a:buClr>
              <a:buNone/>
            </a:pPr>
            <a:r>
              <a:rPr lang="en-US" sz="3600" i="1" dirty="0">
                <a:solidFill>
                  <a:srgbClr val="CC0000"/>
                </a:solidFill>
                <a:latin typeface="Cambria" panose="02040503050406030204" pitchFamily="18" charset="0"/>
                <a:cs typeface="Arial"/>
              </a:rPr>
              <a:t>A fractional reserve banking system </a:t>
            </a:r>
            <a:r>
              <a:rPr lang="en-US" sz="3600" i="1" dirty="0" smtClean="0">
                <a:solidFill>
                  <a:srgbClr val="CC0000"/>
                </a:solidFill>
                <a:latin typeface="Cambria" panose="02040503050406030204" pitchFamily="18" charset="0"/>
                <a:cs typeface="Arial"/>
              </a:rPr>
              <a:t>creates </a:t>
            </a:r>
            <a:r>
              <a:rPr lang="en-US" sz="3600" i="1" dirty="0">
                <a:solidFill>
                  <a:srgbClr val="CC0000"/>
                </a:solidFill>
                <a:latin typeface="Cambria" panose="02040503050406030204" pitchFamily="18" charset="0"/>
                <a:cs typeface="Arial"/>
              </a:rPr>
              <a:t>money, but not wealth. </a:t>
            </a:r>
          </a:p>
          <a:p>
            <a:pPr>
              <a:buClr>
                <a:srgbClr val="C00000"/>
              </a:buClr>
            </a:pPr>
            <a:endParaRPr lang="en-US" sz="3000" dirty="0">
              <a:solidFill>
                <a:schemeClr val="accent6">
                  <a:lumMod val="50000"/>
                </a:schemeClr>
              </a:solidFill>
            </a:endParaRPr>
          </a:p>
        </p:txBody>
      </p:sp>
      <p:sp>
        <p:nvSpPr>
          <p:cNvPr id="2" name="Title 1"/>
          <p:cNvSpPr>
            <a:spLocks noGrp="1"/>
          </p:cNvSpPr>
          <p:nvPr>
            <p:ph type="title"/>
          </p:nvPr>
        </p:nvSpPr>
        <p:spPr/>
        <p:txBody>
          <a:bodyPr/>
          <a:lstStyle/>
          <a:p>
            <a:r>
              <a:rPr lang="en-US" dirty="0"/>
              <a:t>Banks and the Money Supply: An Example</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31</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952785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Banks and the Money Supply: An Example</a:t>
            </a:r>
          </a:p>
        </p:txBody>
      </p:sp>
      <p:sp>
        <p:nvSpPr>
          <p:cNvPr id="3" name="Content Placeholder 2"/>
          <p:cNvSpPr>
            <a:spLocks noGrp="1"/>
          </p:cNvSpPr>
          <p:nvPr>
            <p:ph idx="1"/>
          </p:nvPr>
        </p:nvSpPr>
        <p:spPr>
          <a:xfrm>
            <a:off x="347241" y="914400"/>
            <a:ext cx="8518947" cy="3962400"/>
          </a:xfrm>
        </p:spPr>
        <p:txBody>
          <a:bodyPr>
            <a:noAutofit/>
          </a:bodyPr>
          <a:lstStyle/>
          <a:p>
            <a:pPr marL="0" indent="0">
              <a:buClr>
                <a:srgbClr val="C00000"/>
              </a:buClr>
              <a:buNone/>
            </a:pPr>
            <a:r>
              <a:rPr lang="en-US" dirty="0">
                <a:solidFill>
                  <a:srgbClr val="C00000"/>
                </a:solidFill>
              </a:rPr>
              <a:t>Case 3:</a:t>
            </a:r>
            <a:r>
              <a:rPr lang="en-US" dirty="0"/>
              <a:t> Fractional reserve banking system</a:t>
            </a:r>
          </a:p>
          <a:p>
            <a:pPr marL="0" indent="0">
              <a:buClr>
                <a:srgbClr val="C00000"/>
              </a:buClr>
              <a:buNone/>
            </a:pPr>
            <a:r>
              <a:rPr lang="en-US" dirty="0">
                <a:solidFill>
                  <a:schemeClr val="accent6">
                    <a:lumMod val="50000"/>
                  </a:schemeClr>
                </a:solidFill>
              </a:rPr>
              <a:t>Borrower deposits the $90 at </a:t>
            </a:r>
            <a:r>
              <a:rPr lang="en-US" u="sng" dirty="0">
                <a:solidFill>
                  <a:schemeClr val="accent6">
                    <a:lumMod val="50000"/>
                  </a:schemeClr>
                </a:solidFill>
              </a:rPr>
              <a:t>Second National Bank</a:t>
            </a:r>
            <a:r>
              <a:rPr lang="en-US" dirty="0" smtClean="0">
                <a:solidFill>
                  <a:schemeClr val="accent6">
                    <a:lumMod val="50000"/>
                  </a:schemeClr>
                </a:solidFill>
              </a:rPr>
              <a:t>.</a:t>
            </a:r>
          </a:p>
          <a:p>
            <a:pPr marL="0" indent="0">
              <a:buClr>
                <a:srgbClr val="C00000"/>
              </a:buClr>
              <a:buNone/>
            </a:pPr>
            <a:r>
              <a:rPr lang="en-US" dirty="0">
                <a:solidFill>
                  <a:schemeClr val="accent6">
                    <a:lumMod val="50000"/>
                  </a:schemeClr>
                </a:solidFill>
              </a:rPr>
              <a:t>Initially, </a:t>
            </a:r>
            <a:endParaRPr lang="en-US" dirty="0" smtClean="0">
              <a:solidFill>
                <a:schemeClr val="accent6">
                  <a:lumMod val="50000"/>
                </a:schemeClr>
              </a:solidFill>
            </a:endParaRPr>
          </a:p>
          <a:p>
            <a:pPr marL="0" indent="0">
              <a:buClr>
                <a:srgbClr val="C00000"/>
              </a:buClr>
              <a:buNone/>
            </a:pPr>
            <a:r>
              <a:rPr lang="en-US" dirty="0" smtClean="0">
                <a:solidFill>
                  <a:schemeClr val="accent6">
                    <a:lumMod val="50000"/>
                  </a:schemeClr>
                </a:solidFill>
              </a:rPr>
              <a:t>SNB’s </a:t>
            </a:r>
            <a:r>
              <a:rPr lang="en-US" dirty="0">
                <a:solidFill>
                  <a:schemeClr val="accent6">
                    <a:lumMod val="50000"/>
                  </a:schemeClr>
                </a:solidFill>
              </a:rPr>
              <a:t/>
            </a:r>
            <a:br>
              <a:rPr lang="en-US" dirty="0">
                <a:solidFill>
                  <a:schemeClr val="accent6">
                    <a:lumMod val="50000"/>
                  </a:schemeClr>
                </a:solidFill>
              </a:rPr>
            </a:br>
            <a:r>
              <a:rPr lang="en-US" dirty="0">
                <a:solidFill>
                  <a:schemeClr val="accent6">
                    <a:lumMod val="50000"/>
                  </a:schemeClr>
                </a:solidFill>
              </a:rPr>
              <a:t>T-account </a:t>
            </a:r>
            <a:endParaRPr lang="en-US" dirty="0" smtClean="0">
              <a:solidFill>
                <a:schemeClr val="accent6">
                  <a:lumMod val="50000"/>
                </a:schemeClr>
              </a:solidFill>
            </a:endParaRPr>
          </a:p>
          <a:p>
            <a:pPr marL="0" indent="0">
              <a:buClr>
                <a:srgbClr val="C00000"/>
              </a:buClr>
              <a:buNone/>
            </a:pPr>
            <a:r>
              <a:rPr lang="en-US" dirty="0" smtClean="0">
                <a:solidFill>
                  <a:schemeClr val="accent6">
                    <a:lumMod val="50000"/>
                  </a:schemeClr>
                </a:solidFill>
              </a:rPr>
              <a:t>looks </a:t>
            </a:r>
            <a:r>
              <a:rPr lang="en-US" dirty="0">
                <a:solidFill>
                  <a:schemeClr val="accent6">
                    <a:lumMod val="50000"/>
                  </a:schemeClr>
                </a:solidFill>
              </a:rPr>
              <a:t>like this: </a:t>
            </a:r>
          </a:p>
          <a:p>
            <a:pPr marL="0" indent="0">
              <a:buClr>
                <a:srgbClr val="C00000"/>
              </a:buClr>
              <a:buNone/>
            </a:pPr>
            <a:endParaRPr lang="en-US" dirty="0">
              <a:solidFill>
                <a:schemeClr val="accent6">
                  <a:lumMod val="50000"/>
                </a:schemeClr>
              </a:solidFill>
            </a:endParaRPr>
          </a:p>
          <a:p>
            <a:pPr marL="0" indent="0">
              <a:buClr>
                <a:srgbClr val="C00000"/>
              </a:buClr>
              <a:buNone/>
            </a:pP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32</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381000" y="4953000"/>
            <a:ext cx="8458200" cy="1219200"/>
          </a:xfrm>
        </p:spPr>
        <p:txBody>
          <a:bodyPr/>
          <a:lstStyle/>
          <a:p>
            <a:r>
              <a:rPr lang="en-US" dirty="0"/>
              <a:t>If R = 10% for SNB, it will loan all but 10% of the deposit. </a:t>
            </a:r>
          </a:p>
        </p:txBody>
      </p:sp>
      <p:graphicFrame>
        <p:nvGraphicFramePr>
          <p:cNvPr id="7" name="Group 30"/>
          <p:cNvGraphicFramePr>
            <a:graphicFrameLocks noGrp="1"/>
          </p:cNvGraphicFramePr>
          <p:nvPr>
            <p:extLst>
              <p:ext uri="{D42A27DB-BD31-4B8C-83A1-F6EECF244321}">
                <p14:modId xmlns:p14="http://schemas.microsoft.com/office/powerpoint/2010/main" val="1190657148"/>
              </p:ext>
            </p:extLst>
          </p:nvPr>
        </p:nvGraphicFramePr>
        <p:xfrm>
          <a:off x="3200400" y="2166938"/>
          <a:ext cx="5762625" cy="2100262"/>
        </p:xfrm>
        <a:graphic>
          <a:graphicData uri="http://schemas.openxmlformats.org/drawingml/2006/table">
            <a:tbl>
              <a:tblPr/>
              <a:tblGrid>
                <a:gridCol w="2881312"/>
                <a:gridCol w="2881313"/>
              </a:tblGrid>
              <a:tr h="549275">
                <a:tc gridSpan="2">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SECOND NATIONAL BANK</a:t>
                      </a:r>
                    </a:p>
                  </a:txBody>
                  <a:tcPr anchor="ctr" horzOverflow="overflow">
                    <a:lnL>
                      <a:noFill/>
                    </a:lnL>
                    <a:lnR>
                      <a:noFill/>
                    </a:lnR>
                    <a:lnT>
                      <a:noFill/>
                    </a:lnT>
                    <a:lnB>
                      <a:noFill/>
                    </a:lnB>
                    <a:lnTlToBr>
                      <a:noFill/>
                    </a:lnTlToBr>
                    <a:lnBlToTr>
                      <a:noFill/>
                    </a:lnBlToTr>
                    <a:solidFill>
                      <a:srgbClr val="CCFFCC"/>
                    </a:solidFill>
                  </a:tcPr>
                </a:tc>
                <a:tc hMerge="1">
                  <a:txBody>
                    <a:bodyPr/>
                    <a:lstStyle/>
                    <a:p>
                      <a:endParaRPr lang="en-US"/>
                    </a:p>
                  </a:txBody>
                  <a:tcPr/>
                </a:tc>
              </a:tr>
              <a:tr h="492125">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Assets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Liabilities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1058862">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dirty="0" smtClean="0">
                          <a:ln>
                            <a:noFill/>
                          </a:ln>
                          <a:solidFill>
                            <a:schemeClr val="tx1"/>
                          </a:solidFill>
                          <a:effectLst/>
                          <a:latin typeface="Arial" charset="0"/>
                        </a:rPr>
                        <a:t>Reserves	$90</a:t>
                      </a:r>
                    </a:p>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dirty="0" smtClean="0">
                          <a:ln>
                            <a:noFill/>
                          </a:ln>
                          <a:solidFill>
                            <a:schemeClr val="tx1"/>
                          </a:solidFill>
                          <a:effectLst/>
                          <a:latin typeface="Arial" charset="0"/>
                        </a:rPr>
                        <a:t>Loans  	$ 0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FFCC"/>
                    </a:solidFill>
                  </a:tcPr>
                </a:tc>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947863" algn="l"/>
                        </a:tabLst>
                      </a:pPr>
                      <a:r>
                        <a:rPr kumimoji="0" lang="en-US" sz="2600" b="0" i="0" u="none" strike="noStrike" cap="none" normalizeH="0" baseline="0" dirty="0" smtClean="0">
                          <a:ln>
                            <a:noFill/>
                          </a:ln>
                          <a:solidFill>
                            <a:schemeClr val="tx1"/>
                          </a:solidFill>
                          <a:effectLst/>
                          <a:latin typeface="Arial" charset="0"/>
                        </a:rPr>
                        <a:t>Deposits	$90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FFCC"/>
                    </a:solidFill>
                  </a:tcPr>
                </a:tc>
              </a:tr>
            </a:tbl>
          </a:graphicData>
        </a:graphic>
      </p:graphicFrame>
      <p:graphicFrame>
        <p:nvGraphicFramePr>
          <p:cNvPr id="8" name="Group 30"/>
          <p:cNvGraphicFramePr>
            <a:graphicFrameLocks noGrp="1"/>
          </p:cNvGraphicFramePr>
          <p:nvPr>
            <p:extLst>
              <p:ext uri="{D42A27DB-BD31-4B8C-83A1-F6EECF244321}">
                <p14:modId xmlns:p14="http://schemas.microsoft.com/office/powerpoint/2010/main" val="864924227"/>
              </p:ext>
            </p:extLst>
          </p:nvPr>
        </p:nvGraphicFramePr>
        <p:xfrm>
          <a:off x="3200400" y="2166938"/>
          <a:ext cx="5762625" cy="2100262"/>
        </p:xfrm>
        <a:graphic>
          <a:graphicData uri="http://schemas.openxmlformats.org/drawingml/2006/table">
            <a:tbl>
              <a:tblPr/>
              <a:tblGrid>
                <a:gridCol w="2881312"/>
                <a:gridCol w="2881313"/>
              </a:tblGrid>
              <a:tr h="549275">
                <a:tc gridSpan="2">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SECOND NATIONAL BANK</a:t>
                      </a:r>
                    </a:p>
                  </a:txBody>
                  <a:tcPr anchor="ctr" horzOverflow="overflow">
                    <a:lnL>
                      <a:noFill/>
                    </a:lnL>
                    <a:lnR>
                      <a:noFill/>
                    </a:lnR>
                    <a:lnT>
                      <a:noFill/>
                    </a:lnT>
                    <a:lnB>
                      <a:noFill/>
                    </a:lnB>
                    <a:lnTlToBr>
                      <a:noFill/>
                    </a:lnTlToBr>
                    <a:lnBlToTr>
                      <a:noFill/>
                    </a:lnBlToTr>
                    <a:solidFill>
                      <a:srgbClr val="CCFFCC"/>
                    </a:solidFill>
                  </a:tcPr>
                </a:tc>
                <a:tc hMerge="1">
                  <a:txBody>
                    <a:bodyPr/>
                    <a:lstStyle/>
                    <a:p>
                      <a:endParaRPr lang="en-US"/>
                    </a:p>
                  </a:txBody>
                  <a:tcPr/>
                </a:tc>
              </a:tr>
              <a:tr h="492125">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Assets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Liabilities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1058862">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dirty="0" smtClean="0">
                          <a:ln>
                            <a:noFill/>
                          </a:ln>
                          <a:solidFill>
                            <a:schemeClr val="tx1"/>
                          </a:solidFill>
                          <a:effectLst/>
                          <a:latin typeface="Arial" charset="0"/>
                        </a:rPr>
                        <a:t>Reserves	</a:t>
                      </a:r>
                      <a:r>
                        <a:rPr kumimoji="0" lang="en-US" sz="2600" b="0" i="0" u="none" strike="noStrike" cap="none" normalizeH="0" baseline="0" dirty="0" smtClean="0">
                          <a:ln>
                            <a:noFill/>
                          </a:ln>
                          <a:solidFill>
                            <a:srgbClr val="C00000"/>
                          </a:solidFill>
                          <a:effectLst/>
                          <a:latin typeface="Arial" charset="0"/>
                        </a:rPr>
                        <a:t>$ 9</a:t>
                      </a:r>
                    </a:p>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dirty="0" smtClean="0">
                          <a:ln>
                            <a:noFill/>
                          </a:ln>
                          <a:solidFill>
                            <a:schemeClr val="tx1"/>
                          </a:solidFill>
                          <a:effectLst/>
                          <a:latin typeface="Arial" charset="0"/>
                        </a:rPr>
                        <a:t>Loans  	</a:t>
                      </a:r>
                      <a:r>
                        <a:rPr kumimoji="0" lang="en-US" sz="2600" b="0" i="0" u="none" strike="noStrike" cap="none" normalizeH="0" baseline="0" dirty="0" smtClean="0">
                          <a:ln>
                            <a:noFill/>
                          </a:ln>
                          <a:solidFill>
                            <a:srgbClr val="C00000"/>
                          </a:solidFill>
                          <a:effectLst/>
                          <a:latin typeface="Arial" charset="0"/>
                        </a:rPr>
                        <a:t>$81 </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FFCC"/>
                    </a:solidFill>
                  </a:tcPr>
                </a:tc>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947863" algn="l"/>
                        </a:tabLst>
                      </a:pPr>
                      <a:r>
                        <a:rPr kumimoji="0" lang="en-US" sz="2600" b="0" i="0" u="none" strike="noStrike" cap="none" normalizeH="0" baseline="0" dirty="0" smtClean="0">
                          <a:ln>
                            <a:noFill/>
                          </a:ln>
                          <a:solidFill>
                            <a:schemeClr val="tx1"/>
                          </a:solidFill>
                          <a:effectLst/>
                          <a:latin typeface="Arial" charset="0"/>
                        </a:rPr>
                        <a:t>Deposits	$90</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FFCC"/>
                    </a:solidFill>
                  </a:tcPr>
                </a:tc>
              </a:tr>
            </a:tbl>
          </a:graphicData>
        </a:graphic>
      </p:graphicFrame>
    </p:spTree>
    <p:extLst>
      <p:ext uri="{BB962C8B-B14F-4D97-AF65-F5344CB8AC3E}">
        <p14:creationId xmlns:p14="http://schemas.microsoft.com/office/powerpoint/2010/main" val="20120230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Banks and the Money Supply: An Example</a:t>
            </a:r>
          </a:p>
        </p:txBody>
      </p:sp>
      <p:sp>
        <p:nvSpPr>
          <p:cNvPr id="3" name="Content Placeholder 2"/>
          <p:cNvSpPr>
            <a:spLocks noGrp="1"/>
          </p:cNvSpPr>
          <p:nvPr>
            <p:ph idx="1"/>
          </p:nvPr>
        </p:nvSpPr>
        <p:spPr>
          <a:xfrm>
            <a:off x="347241" y="914400"/>
            <a:ext cx="8518947" cy="3962400"/>
          </a:xfrm>
        </p:spPr>
        <p:txBody>
          <a:bodyPr>
            <a:noAutofit/>
          </a:bodyPr>
          <a:lstStyle/>
          <a:p>
            <a:pPr marL="0" indent="0">
              <a:buClr>
                <a:srgbClr val="C00000"/>
              </a:buClr>
              <a:buNone/>
            </a:pPr>
            <a:r>
              <a:rPr lang="en-US" dirty="0">
                <a:solidFill>
                  <a:srgbClr val="C00000"/>
                </a:solidFill>
              </a:rPr>
              <a:t>Case 3:</a:t>
            </a:r>
            <a:r>
              <a:rPr lang="en-US" dirty="0"/>
              <a:t> Fractional reserve banking system</a:t>
            </a:r>
          </a:p>
          <a:p>
            <a:pPr marL="0" indent="0">
              <a:buClr>
                <a:srgbClr val="C00000"/>
              </a:buClr>
              <a:buNone/>
            </a:pPr>
            <a:r>
              <a:rPr lang="en-US" dirty="0">
                <a:solidFill>
                  <a:schemeClr val="accent6">
                    <a:lumMod val="50000"/>
                  </a:schemeClr>
                </a:solidFill>
              </a:rPr>
              <a:t>SNB’s borrower deposits the $81 at </a:t>
            </a:r>
            <a:r>
              <a:rPr lang="en-US" u="sng" dirty="0">
                <a:solidFill>
                  <a:schemeClr val="accent6">
                    <a:lumMod val="50000"/>
                  </a:schemeClr>
                </a:solidFill>
              </a:rPr>
              <a:t>Third National Bank.</a:t>
            </a:r>
          </a:p>
          <a:p>
            <a:pPr marL="0" indent="0">
              <a:buClr>
                <a:srgbClr val="C00000"/>
              </a:buClr>
              <a:buNone/>
            </a:pPr>
            <a:r>
              <a:rPr lang="en-US" dirty="0">
                <a:solidFill>
                  <a:schemeClr val="tx1"/>
                </a:solidFill>
              </a:rPr>
              <a:t>Initially, </a:t>
            </a:r>
            <a:endParaRPr lang="en-US" dirty="0" smtClean="0">
              <a:solidFill>
                <a:schemeClr val="tx1"/>
              </a:solidFill>
            </a:endParaRPr>
          </a:p>
          <a:p>
            <a:pPr marL="0" indent="0">
              <a:buClr>
                <a:srgbClr val="C00000"/>
              </a:buClr>
              <a:buNone/>
            </a:pPr>
            <a:r>
              <a:rPr lang="en-US" dirty="0" smtClean="0">
                <a:solidFill>
                  <a:schemeClr val="tx1"/>
                </a:solidFill>
              </a:rPr>
              <a:t>TNB’s </a:t>
            </a:r>
            <a:r>
              <a:rPr lang="en-US" dirty="0">
                <a:solidFill>
                  <a:schemeClr val="tx1"/>
                </a:solidFill>
              </a:rPr>
              <a:t/>
            </a:r>
            <a:br>
              <a:rPr lang="en-US" dirty="0">
                <a:solidFill>
                  <a:schemeClr val="tx1"/>
                </a:solidFill>
              </a:rPr>
            </a:br>
            <a:r>
              <a:rPr lang="en-US" dirty="0">
                <a:solidFill>
                  <a:schemeClr val="tx1"/>
                </a:solidFill>
              </a:rPr>
              <a:t>T-account </a:t>
            </a:r>
            <a:endParaRPr lang="en-US" dirty="0" smtClean="0">
              <a:solidFill>
                <a:schemeClr val="tx1"/>
              </a:solidFill>
            </a:endParaRPr>
          </a:p>
          <a:p>
            <a:pPr marL="0" indent="0">
              <a:buClr>
                <a:srgbClr val="C00000"/>
              </a:buClr>
              <a:buNone/>
            </a:pPr>
            <a:r>
              <a:rPr lang="en-US" dirty="0" smtClean="0">
                <a:solidFill>
                  <a:schemeClr val="tx1"/>
                </a:solidFill>
              </a:rPr>
              <a:t>looks </a:t>
            </a:r>
            <a:r>
              <a:rPr lang="en-US" dirty="0">
                <a:solidFill>
                  <a:schemeClr val="tx1"/>
                </a:solidFill>
              </a:rPr>
              <a:t>like this: </a:t>
            </a:r>
          </a:p>
          <a:p>
            <a:pPr marL="0" indent="0">
              <a:buClr>
                <a:srgbClr val="C00000"/>
              </a:buClr>
              <a:buNone/>
            </a:pPr>
            <a:endParaRPr lang="en-US" dirty="0">
              <a:solidFill>
                <a:schemeClr val="accent6">
                  <a:lumMod val="50000"/>
                </a:schemeClr>
              </a:solidFill>
            </a:endParaRPr>
          </a:p>
          <a:p>
            <a:pPr marL="0" indent="0">
              <a:buClr>
                <a:srgbClr val="C00000"/>
              </a:buClr>
              <a:buNone/>
            </a:pP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33</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
        <p:nvSpPr>
          <p:cNvPr id="6" name="Text Placeholder 5"/>
          <p:cNvSpPr>
            <a:spLocks noGrp="1"/>
          </p:cNvSpPr>
          <p:nvPr>
            <p:ph type="body" sz="quarter" idx="12"/>
          </p:nvPr>
        </p:nvSpPr>
        <p:spPr>
          <a:xfrm>
            <a:off x="381000" y="4953000"/>
            <a:ext cx="8458200" cy="1219200"/>
          </a:xfrm>
        </p:spPr>
        <p:txBody>
          <a:bodyPr/>
          <a:lstStyle/>
          <a:p>
            <a:r>
              <a:rPr lang="en-US" dirty="0"/>
              <a:t>If R = 10% for TNB, it will loan all but 10% of the deposit.</a:t>
            </a:r>
          </a:p>
        </p:txBody>
      </p:sp>
      <p:graphicFrame>
        <p:nvGraphicFramePr>
          <p:cNvPr id="7" name="Group 30"/>
          <p:cNvGraphicFramePr>
            <a:graphicFrameLocks noGrp="1"/>
          </p:cNvGraphicFramePr>
          <p:nvPr>
            <p:extLst>
              <p:ext uri="{D42A27DB-BD31-4B8C-83A1-F6EECF244321}">
                <p14:modId xmlns:p14="http://schemas.microsoft.com/office/powerpoint/2010/main" val="781686651"/>
              </p:ext>
            </p:extLst>
          </p:nvPr>
        </p:nvGraphicFramePr>
        <p:xfrm>
          <a:off x="3200400" y="2166938"/>
          <a:ext cx="5762625" cy="2100262"/>
        </p:xfrm>
        <a:graphic>
          <a:graphicData uri="http://schemas.openxmlformats.org/drawingml/2006/table">
            <a:tbl>
              <a:tblPr/>
              <a:tblGrid>
                <a:gridCol w="2881312"/>
                <a:gridCol w="2881313"/>
              </a:tblGrid>
              <a:tr h="549275">
                <a:tc gridSpan="2">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THIRD NATIONAL BANK</a:t>
                      </a:r>
                    </a:p>
                  </a:txBody>
                  <a:tcPr anchor="ctr" horzOverflow="overflow">
                    <a:lnL>
                      <a:noFill/>
                    </a:lnL>
                    <a:lnR>
                      <a:noFill/>
                    </a:lnR>
                    <a:lnT>
                      <a:noFill/>
                    </a:lnT>
                    <a:lnB>
                      <a:noFill/>
                    </a:lnB>
                    <a:lnTlToBr>
                      <a:noFill/>
                    </a:lnTlToBr>
                    <a:lnBlToTr>
                      <a:noFill/>
                    </a:lnBlToTr>
                    <a:solidFill>
                      <a:srgbClr val="FFFFCC"/>
                    </a:solidFill>
                  </a:tcPr>
                </a:tc>
                <a:tc hMerge="1">
                  <a:txBody>
                    <a:bodyPr/>
                    <a:lstStyle/>
                    <a:p>
                      <a:endParaRPr lang="en-US"/>
                    </a:p>
                  </a:txBody>
                  <a:tcPr/>
                </a:tc>
              </a:tr>
              <a:tr h="492125">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Assets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Liabilities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1058862">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dirty="0" smtClean="0">
                          <a:ln>
                            <a:noFill/>
                          </a:ln>
                          <a:solidFill>
                            <a:schemeClr val="tx1"/>
                          </a:solidFill>
                          <a:effectLst/>
                          <a:latin typeface="Arial" charset="0"/>
                        </a:rPr>
                        <a:t>Reserves	$81</a:t>
                      </a:r>
                    </a:p>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dirty="0" smtClean="0">
                          <a:ln>
                            <a:noFill/>
                          </a:ln>
                          <a:solidFill>
                            <a:schemeClr val="tx1"/>
                          </a:solidFill>
                          <a:effectLst/>
                          <a:latin typeface="Arial" charset="0"/>
                        </a:rPr>
                        <a:t>Loans  	$ 0</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947863" algn="l"/>
                        </a:tabLst>
                      </a:pPr>
                      <a:r>
                        <a:rPr kumimoji="0" lang="en-US" sz="2600" b="0" i="0" u="none" strike="noStrike" cap="none" normalizeH="0" baseline="0" dirty="0" smtClean="0">
                          <a:ln>
                            <a:noFill/>
                          </a:ln>
                          <a:solidFill>
                            <a:schemeClr val="tx1"/>
                          </a:solidFill>
                          <a:effectLst/>
                          <a:latin typeface="Arial" charset="0"/>
                        </a:rPr>
                        <a:t>Deposits	$81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tr>
            </a:tbl>
          </a:graphicData>
        </a:graphic>
      </p:graphicFrame>
      <p:graphicFrame>
        <p:nvGraphicFramePr>
          <p:cNvPr id="8" name="Group 30"/>
          <p:cNvGraphicFramePr>
            <a:graphicFrameLocks noGrp="1"/>
          </p:cNvGraphicFramePr>
          <p:nvPr>
            <p:extLst>
              <p:ext uri="{D42A27DB-BD31-4B8C-83A1-F6EECF244321}">
                <p14:modId xmlns:p14="http://schemas.microsoft.com/office/powerpoint/2010/main" val="2530204330"/>
              </p:ext>
            </p:extLst>
          </p:nvPr>
        </p:nvGraphicFramePr>
        <p:xfrm>
          <a:off x="3200400" y="2166938"/>
          <a:ext cx="5762625" cy="2100262"/>
        </p:xfrm>
        <a:graphic>
          <a:graphicData uri="http://schemas.openxmlformats.org/drawingml/2006/table">
            <a:tbl>
              <a:tblPr/>
              <a:tblGrid>
                <a:gridCol w="2881312"/>
                <a:gridCol w="2881313"/>
              </a:tblGrid>
              <a:tr h="549275">
                <a:tc gridSpan="2">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THIRD NATIONAL BANK</a:t>
                      </a:r>
                    </a:p>
                  </a:txBody>
                  <a:tcPr anchor="ctr" horzOverflow="overflow">
                    <a:lnL>
                      <a:noFill/>
                    </a:lnL>
                    <a:lnR>
                      <a:noFill/>
                    </a:lnR>
                    <a:lnT>
                      <a:noFill/>
                    </a:lnT>
                    <a:lnB>
                      <a:noFill/>
                    </a:lnB>
                    <a:lnTlToBr>
                      <a:noFill/>
                    </a:lnTlToBr>
                    <a:lnBlToTr>
                      <a:noFill/>
                    </a:lnBlToTr>
                    <a:solidFill>
                      <a:srgbClr val="FFFFCC"/>
                    </a:solidFill>
                  </a:tcPr>
                </a:tc>
                <a:tc hMerge="1">
                  <a:txBody>
                    <a:bodyPr/>
                    <a:lstStyle/>
                    <a:p>
                      <a:endParaRPr lang="en-US"/>
                    </a:p>
                  </a:txBody>
                  <a:tcPr/>
                </a:tc>
              </a:tr>
              <a:tr h="492125">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Assets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pPr>
                      <a:r>
                        <a:rPr kumimoji="0" lang="en-US" sz="2600" b="1" i="0" u="none" strike="noStrike" cap="none" normalizeH="0" baseline="0" dirty="0" smtClean="0">
                          <a:ln>
                            <a:noFill/>
                          </a:ln>
                          <a:solidFill>
                            <a:schemeClr val="accent6">
                              <a:lumMod val="50000"/>
                            </a:schemeClr>
                          </a:solidFill>
                          <a:effectLst/>
                          <a:latin typeface="Arial" charset="0"/>
                        </a:rPr>
                        <a:t>Liabilities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1058862">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dirty="0" smtClean="0">
                          <a:ln>
                            <a:noFill/>
                          </a:ln>
                          <a:solidFill>
                            <a:schemeClr val="tx1"/>
                          </a:solidFill>
                          <a:effectLst/>
                          <a:latin typeface="Arial" charset="0"/>
                        </a:rPr>
                        <a:t>Reserves  </a:t>
                      </a:r>
                      <a:r>
                        <a:rPr kumimoji="0" lang="en-US" sz="2600" b="0" i="0" u="none" strike="noStrike" cap="none" normalizeH="0" baseline="0" dirty="0" smtClean="0">
                          <a:ln>
                            <a:noFill/>
                          </a:ln>
                          <a:solidFill>
                            <a:srgbClr val="C00000"/>
                          </a:solidFill>
                          <a:effectLst/>
                          <a:latin typeface="Arial" charset="0"/>
                        </a:rPr>
                        <a:t>$ 8.10</a:t>
                      </a:r>
                    </a:p>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887538" algn="l"/>
                        </a:tabLst>
                      </a:pPr>
                      <a:r>
                        <a:rPr kumimoji="0" lang="en-US" sz="2600" b="0" i="0" u="none" strike="noStrike" cap="none" normalizeH="0" baseline="0" dirty="0" smtClean="0">
                          <a:ln>
                            <a:noFill/>
                          </a:ln>
                          <a:solidFill>
                            <a:schemeClr val="tx1"/>
                          </a:solidFill>
                          <a:effectLst/>
                          <a:latin typeface="Arial" charset="0"/>
                        </a:rPr>
                        <a:t>Loans       </a:t>
                      </a:r>
                      <a:r>
                        <a:rPr kumimoji="0" lang="en-US" sz="2600" b="0" i="0" u="none" strike="noStrike" cap="none" normalizeH="0" baseline="0" dirty="0" smtClean="0">
                          <a:ln>
                            <a:noFill/>
                          </a:ln>
                          <a:solidFill>
                            <a:srgbClr val="C00000"/>
                          </a:solidFill>
                          <a:effectLst/>
                          <a:latin typeface="Arial" charset="0"/>
                        </a:rPr>
                        <a:t>$72.90 </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tc>
                  <a:txBody>
                    <a:bodyPr/>
                    <a:lstStyle/>
                    <a:p>
                      <a:pPr marL="58738" marR="0" lvl="0" indent="0" algn="l" defTabSz="914400" rtl="0" eaLnBrk="1" fontAlgn="base" latinLnBrk="0" hangingPunct="1">
                        <a:lnSpc>
                          <a:spcPct val="100000"/>
                        </a:lnSpc>
                        <a:spcBef>
                          <a:spcPct val="30000"/>
                        </a:spcBef>
                        <a:spcAft>
                          <a:spcPct val="0"/>
                        </a:spcAft>
                        <a:buClr>
                          <a:srgbClr val="339966"/>
                        </a:buClr>
                        <a:buSzPct val="120000"/>
                        <a:buFont typeface="Wingdings" pitchFamily="2" charset="2"/>
                        <a:buNone/>
                        <a:tabLst>
                          <a:tab pos="1947863" algn="l"/>
                        </a:tabLst>
                      </a:pPr>
                      <a:r>
                        <a:rPr kumimoji="0" lang="en-US" sz="2600" b="0" i="0" u="none" strike="noStrike" cap="none" normalizeH="0" baseline="0" dirty="0" smtClean="0">
                          <a:ln>
                            <a:noFill/>
                          </a:ln>
                          <a:solidFill>
                            <a:schemeClr val="tx1"/>
                          </a:solidFill>
                          <a:effectLst/>
                          <a:latin typeface="Arial" charset="0"/>
                        </a:rPr>
                        <a:t>Deposits	$81</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tr>
            </a:tbl>
          </a:graphicData>
        </a:graphic>
      </p:graphicFrame>
    </p:spTree>
    <p:extLst>
      <p:ext uri="{BB962C8B-B14F-4D97-AF65-F5344CB8AC3E}">
        <p14:creationId xmlns:p14="http://schemas.microsoft.com/office/powerpoint/2010/main" val="22696277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Banks and the Money Supply: An Example</a:t>
            </a:r>
          </a:p>
        </p:txBody>
      </p:sp>
      <p:sp>
        <p:nvSpPr>
          <p:cNvPr id="3" name="Content Placeholder 2"/>
          <p:cNvSpPr>
            <a:spLocks noGrp="1"/>
          </p:cNvSpPr>
          <p:nvPr>
            <p:ph idx="1"/>
          </p:nvPr>
        </p:nvSpPr>
        <p:spPr/>
        <p:txBody>
          <a:bodyPr>
            <a:noAutofit/>
          </a:bodyPr>
          <a:lstStyle/>
          <a:p>
            <a:pPr marL="0" indent="0">
              <a:buClr>
                <a:srgbClr val="C00000"/>
              </a:buClr>
              <a:buNone/>
            </a:pPr>
            <a:r>
              <a:rPr lang="en-US" sz="3000" dirty="0">
                <a:solidFill>
                  <a:srgbClr val="C00000"/>
                </a:solidFill>
              </a:rPr>
              <a:t>Case 3:</a:t>
            </a:r>
            <a:r>
              <a:rPr lang="en-US" sz="3000" dirty="0"/>
              <a:t> Fractional reserve banking system</a:t>
            </a:r>
          </a:p>
          <a:p>
            <a:pPr marL="0" indent="0">
              <a:buClr>
                <a:srgbClr val="C00000"/>
              </a:buClr>
              <a:buNone/>
            </a:pPr>
            <a:r>
              <a:rPr lang="en-US" sz="3000" dirty="0">
                <a:solidFill>
                  <a:schemeClr val="accent6">
                    <a:lumMod val="50000"/>
                  </a:schemeClr>
                </a:solidFill>
              </a:rPr>
              <a:t>The process continues, and money is created with each new loan. </a:t>
            </a:r>
            <a:endParaRPr lang="en-US" sz="3000" dirty="0" smtClean="0">
              <a:solidFill>
                <a:schemeClr val="accent6">
                  <a:lumMod val="50000"/>
                </a:schemeClr>
              </a:solidFill>
            </a:endParaRPr>
          </a:p>
          <a:p>
            <a:pPr marL="800100" lvl="2" indent="0">
              <a:buClr>
                <a:srgbClr val="C00000"/>
              </a:buClr>
              <a:buNone/>
            </a:pPr>
            <a:r>
              <a:rPr lang="en-US" sz="2800" dirty="0">
                <a:solidFill>
                  <a:schemeClr val="tx1"/>
                </a:solidFill>
              </a:rPr>
              <a:t>Original deposit </a:t>
            </a:r>
            <a:r>
              <a:rPr lang="en-US" sz="2800" dirty="0" smtClean="0">
                <a:solidFill>
                  <a:schemeClr val="tx1"/>
                </a:solidFill>
              </a:rPr>
              <a:t>		= </a:t>
            </a:r>
            <a:r>
              <a:rPr lang="en-US" sz="2800" dirty="0">
                <a:solidFill>
                  <a:schemeClr val="tx1"/>
                </a:solidFill>
              </a:rPr>
              <a:t>$100.00</a:t>
            </a:r>
          </a:p>
          <a:p>
            <a:pPr marL="800100" lvl="2" indent="0">
              <a:buClr>
                <a:srgbClr val="C00000"/>
              </a:buClr>
              <a:buNone/>
            </a:pPr>
            <a:r>
              <a:rPr lang="en-US" sz="2800" dirty="0" smtClean="0">
                <a:solidFill>
                  <a:schemeClr val="tx1"/>
                </a:solidFill>
              </a:rPr>
              <a:t>FNB </a:t>
            </a:r>
            <a:r>
              <a:rPr lang="en-US" sz="2800" dirty="0">
                <a:solidFill>
                  <a:schemeClr val="tx1"/>
                </a:solidFill>
              </a:rPr>
              <a:t>lending </a:t>
            </a:r>
            <a:r>
              <a:rPr lang="en-US" sz="2800" dirty="0" smtClean="0">
                <a:solidFill>
                  <a:schemeClr val="tx1"/>
                </a:solidFill>
              </a:rPr>
              <a:t>		= </a:t>
            </a:r>
            <a:r>
              <a:rPr lang="en-US" sz="2800" dirty="0">
                <a:solidFill>
                  <a:schemeClr val="tx1"/>
                </a:solidFill>
              </a:rPr>
              <a:t>$ </a:t>
            </a:r>
            <a:r>
              <a:rPr lang="en-US" sz="2800" dirty="0" smtClean="0">
                <a:solidFill>
                  <a:schemeClr val="tx1"/>
                </a:solidFill>
              </a:rPr>
              <a:t> 90.00</a:t>
            </a:r>
            <a:endParaRPr lang="en-US" sz="2800" dirty="0">
              <a:solidFill>
                <a:schemeClr val="tx1"/>
              </a:solidFill>
            </a:endParaRPr>
          </a:p>
          <a:p>
            <a:pPr marL="800100" lvl="2" indent="0">
              <a:buClr>
                <a:srgbClr val="C00000"/>
              </a:buClr>
              <a:buNone/>
            </a:pPr>
            <a:r>
              <a:rPr lang="en-US" sz="2800" dirty="0" smtClean="0">
                <a:solidFill>
                  <a:schemeClr val="tx1"/>
                </a:solidFill>
              </a:rPr>
              <a:t>SNB lending		= $  81.00 </a:t>
            </a:r>
            <a:endParaRPr lang="en-US" sz="2800" dirty="0">
              <a:solidFill>
                <a:schemeClr val="tx1"/>
              </a:solidFill>
            </a:endParaRPr>
          </a:p>
          <a:p>
            <a:pPr marL="800100" lvl="2" indent="0">
              <a:buClr>
                <a:srgbClr val="C00000"/>
              </a:buClr>
              <a:buNone/>
            </a:pPr>
            <a:r>
              <a:rPr lang="en-US" sz="2800" dirty="0" smtClean="0">
                <a:solidFill>
                  <a:schemeClr val="tx1"/>
                </a:solidFill>
              </a:rPr>
              <a:t>TNB </a:t>
            </a:r>
            <a:r>
              <a:rPr lang="en-US" sz="2800" dirty="0">
                <a:solidFill>
                  <a:schemeClr val="tx1"/>
                </a:solidFill>
              </a:rPr>
              <a:t>lending </a:t>
            </a:r>
            <a:r>
              <a:rPr lang="en-US" sz="2800" dirty="0" smtClean="0">
                <a:solidFill>
                  <a:schemeClr val="tx1"/>
                </a:solidFill>
              </a:rPr>
              <a:t>		= </a:t>
            </a:r>
            <a:r>
              <a:rPr lang="en-US" sz="2800" dirty="0">
                <a:solidFill>
                  <a:schemeClr val="tx1"/>
                </a:solidFill>
              </a:rPr>
              <a:t>$ </a:t>
            </a:r>
            <a:r>
              <a:rPr lang="en-US" sz="2800" dirty="0" smtClean="0">
                <a:solidFill>
                  <a:schemeClr val="tx1"/>
                </a:solidFill>
              </a:rPr>
              <a:t> 72.90</a:t>
            </a:r>
            <a:endParaRPr lang="en-US" sz="2800" dirty="0">
              <a:solidFill>
                <a:schemeClr val="tx1"/>
              </a:solidFill>
            </a:endParaRPr>
          </a:p>
          <a:p>
            <a:pPr marL="800100" lvl="2" indent="0">
              <a:buClr>
                <a:srgbClr val="C00000"/>
              </a:buClr>
              <a:buNone/>
            </a:pPr>
            <a:r>
              <a:rPr lang="en-US" sz="1800" dirty="0" smtClean="0">
                <a:solidFill>
                  <a:schemeClr val="tx1"/>
                </a:solidFill>
              </a:rPr>
              <a:t>…                                   			 …</a:t>
            </a:r>
            <a:endParaRPr lang="en-US" sz="1800" dirty="0">
              <a:solidFill>
                <a:schemeClr val="tx1"/>
              </a:solidFill>
            </a:endParaRPr>
          </a:p>
          <a:p>
            <a:pPr marL="800100" lvl="2" indent="0">
              <a:buClr>
                <a:srgbClr val="C00000"/>
              </a:buClr>
              <a:buNone/>
            </a:pPr>
            <a:r>
              <a:rPr lang="en-US" sz="2800" dirty="0">
                <a:solidFill>
                  <a:schemeClr val="tx1"/>
                </a:solidFill>
              </a:rPr>
              <a:t>Total money supply </a:t>
            </a:r>
            <a:r>
              <a:rPr lang="en-US" sz="2800" dirty="0" smtClean="0">
                <a:solidFill>
                  <a:schemeClr val="tx1"/>
                </a:solidFill>
              </a:rPr>
              <a:t>	= </a:t>
            </a:r>
            <a:r>
              <a:rPr lang="en-US" sz="2800" dirty="0">
                <a:solidFill>
                  <a:schemeClr val="tx1"/>
                </a:solidFill>
              </a:rPr>
              <a:t>$</a:t>
            </a:r>
            <a:r>
              <a:rPr lang="en-US" sz="2800" dirty="0" smtClean="0">
                <a:solidFill>
                  <a:schemeClr val="tx1"/>
                </a:solidFill>
              </a:rPr>
              <a:t>1,000.00</a:t>
            </a:r>
            <a:endParaRPr lang="en-US" sz="2800" dirty="0">
              <a:solidFill>
                <a:schemeClr val="tx1"/>
              </a:solidFill>
            </a:endParaRPr>
          </a:p>
          <a:p>
            <a:pPr marL="0" indent="0">
              <a:buClr>
                <a:srgbClr val="C00000"/>
              </a:buClr>
              <a:buNone/>
            </a:pPr>
            <a:r>
              <a:rPr lang="en-US" sz="2800" i="1" dirty="0">
                <a:solidFill>
                  <a:srgbClr val="C00000"/>
                </a:solidFill>
                <a:latin typeface="Cambria" panose="02040503050406030204" pitchFamily="18" charset="0"/>
              </a:rPr>
              <a:t>In this </a:t>
            </a:r>
            <a:r>
              <a:rPr lang="en-US" sz="2800" i="1" dirty="0" smtClean="0">
                <a:solidFill>
                  <a:srgbClr val="C00000"/>
                </a:solidFill>
                <a:latin typeface="Cambria" panose="02040503050406030204" pitchFamily="18" charset="0"/>
              </a:rPr>
              <a:t>example</a:t>
            </a:r>
            <a:r>
              <a:rPr lang="en-US" sz="2800" i="1" dirty="0">
                <a:solidFill>
                  <a:srgbClr val="C00000"/>
                </a:solidFill>
                <a:latin typeface="Cambria" panose="02040503050406030204" pitchFamily="18" charset="0"/>
              </a:rPr>
              <a:t>, </a:t>
            </a:r>
            <a:r>
              <a:rPr lang="en-US" sz="2800" i="1" dirty="0" smtClean="0">
                <a:solidFill>
                  <a:srgbClr val="C00000"/>
                </a:solidFill>
                <a:latin typeface="Cambria" panose="02040503050406030204" pitchFamily="18" charset="0"/>
              </a:rPr>
              <a:t>$</a:t>
            </a:r>
            <a:r>
              <a:rPr lang="en-US" sz="2800" i="1" dirty="0">
                <a:solidFill>
                  <a:srgbClr val="C00000"/>
                </a:solidFill>
                <a:latin typeface="Cambria" panose="02040503050406030204" pitchFamily="18" charset="0"/>
              </a:rPr>
              <a:t>100 of </a:t>
            </a:r>
            <a:r>
              <a:rPr lang="en-US" sz="2800" i="1" dirty="0" smtClean="0">
                <a:solidFill>
                  <a:srgbClr val="C00000"/>
                </a:solidFill>
                <a:latin typeface="Cambria" panose="02040503050406030204" pitchFamily="18" charset="0"/>
              </a:rPr>
              <a:t>reserves </a:t>
            </a:r>
            <a:r>
              <a:rPr lang="en-US" sz="2800" i="1" dirty="0">
                <a:solidFill>
                  <a:srgbClr val="C00000"/>
                </a:solidFill>
                <a:latin typeface="Cambria" panose="02040503050406030204" pitchFamily="18" charset="0"/>
              </a:rPr>
              <a:t>generates </a:t>
            </a:r>
            <a:r>
              <a:rPr lang="en-US" sz="2800" i="1" dirty="0" smtClean="0">
                <a:solidFill>
                  <a:srgbClr val="C00000"/>
                </a:solidFill>
                <a:latin typeface="Cambria" panose="02040503050406030204" pitchFamily="18" charset="0"/>
              </a:rPr>
              <a:t> $1,000 </a:t>
            </a:r>
            <a:r>
              <a:rPr lang="en-US" sz="2800" i="1" dirty="0">
                <a:solidFill>
                  <a:srgbClr val="C00000"/>
                </a:solidFill>
                <a:latin typeface="Cambria" panose="02040503050406030204" pitchFamily="18" charset="0"/>
              </a:rPr>
              <a:t>of </a:t>
            </a:r>
            <a:r>
              <a:rPr lang="en-US" sz="2800" i="1" dirty="0" smtClean="0">
                <a:solidFill>
                  <a:srgbClr val="C00000"/>
                </a:solidFill>
                <a:latin typeface="Cambria" panose="02040503050406030204" pitchFamily="18" charset="0"/>
              </a:rPr>
              <a:t>money.</a:t>
            </a:r>
            <a:endParaRPr lang="en-US" sz="2800" i="1" dirty="0">
              <a:solidFill>
                <a:srgbClr val="C00000"/>
              </a:solidFill>
              <a:latin typeface="Cambria" panose="02040503050406030204" pitchFamily="18" charset="0"/>
            </a:endParaRP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34</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46828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Money Multiplier</a:t>
            </a:r>
          </a:p>
        </p:txBody>
      </p:sp>
      <p:sp>
        <p:nvSpPr>
          <p:cNvPr id="3" name="Content Placeholder 2"/>
          <p:cNvSpPr>
            <a:spLocks noGrp="1"/>
          </p:cNvSpPr>
          <p:nvPr>
            <p:ph idx="1"/>
          </p:nvPr>
        </p:nvSpPr>
        <p:spPr/>
        <p:txBody>
          <a:bodyPr/>
          <a:lstStyle/>
          <a:p>
            <a:r>
              <a:rPr lang="en-US" dirty="0">
                <a:solidFill>
                  <a:srgbClr val="FF0000"/>
                </a:solidFill>
              </a:rPr>
              <a:t>Money </a:t>
            </a:r>
            <a:r>
              <a:rPr lang="en-US" dirty="0" smtClean="0">
                <a:solidFill>
                  <a:srgbClr val="FF0000"/>
                </a:solidFill>
              </a:rPr>
              <a:t>multiplier = 1/R  </a:t>
            </a:r>
          </a:p>
          <a:p>
            <a:pPr lvl="1"/>
            <a:r>
              <a:rPr lang="en-US" dirty="0" smtClean="0"/>
              <a:t>Amount </a:t>
            </a:r>
            <a:r>
              <a:rPr lang="en-US" dirty="0"/>
              <a:t>of money the banking system generates with each dollar of reserves</a:t>
            </a:r>
          </a:p>
          <a:p>
            <a:r>
              <a:rPr lang="en-US" dirty="0" smtClean="0"/>
              <a:t>In </a:t>
            </a:r>
            <a:r>
              <a:rPr lang="en-US" dirty="0"/>
              <a:t>our example, </a:t>
            </a:r>
            <a:r>
              <a:rPr lang="en-US" dirty="0" smtClean="0"/>
              <a:t>R </a:t>
            </a:r>
            <a:r>
              <a:rPr lang="en-US" dirty="0"/>
              <a:t>= 10% </a:t>
            </a:r>
          </a:p>
          <a:p>
            <a:pPr lvl="1"/>
            <a:r>
              <a:rPr lang="en-US" dirty="0" smtClean="0"/>
              <a:t>Money multiplier </a:t>
            </a:r>
            <a:r>
              <a:rPr lang="en-US" dirty="0"/>
              <a:t>= 1/R = </a:t>
            </a:r>
            <a:r>
              <a:rPr lang="en-US" dirty="0" smtClean="0"/>
              <a:t>1/0.10=10</a:t>
            </a:r>
            <a:endParaRPr lang="en-US" dirty="0"/>
          </a:p>
          <a:p>
            <a:pPr lvl="1"/>
            <a:r>
              <a:rPr lang="en-US" dirty="0"/>
              <a:t>$100 of reserves creates $</a:t>
            </a:r>
            <a:r>
              <a:rPr lang="en-US" dirty="0" smtClean="0"/>
              <a:t>1,000 </a:t>
            </a:r>
            <a:r>
              <a:rPr lang="en-US" dirty="0"/>
              <a:t>of </a:t>
            </a:r>
            <a:r>
              <a:rPr lang="en-US" dirty="0" smtClean="0"/>
              <a:t>money</a:t>
            </a:r>
          </a:p>
          <a:p>
            <a:pPr marL="914400" lvl="2" indent="0">
              <a:buNone/>
            </a:pPr>
            <a:r>
              <a:rPr lang="en-US" dirty="0" smtClean="0"/>
              <a:t>	$100 x </a:t>
            </a:r>
            <a:r>
              <a:rPr lang="en-US" dirty="0" smtClean="0">
                <a:solidFill>
                  <a:srgbClr val="FF0000"/>
                </a:solidFill>
              </a:rPr>
              <a:t>10</a:t>
            </a:r>
            <a:r>
              <a:rPr lang="en-US" dirty="0" smtClean="0"/>
              <a:t> = $1,000</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35</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14009555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Money Multiplier</a:t>
            </a:r>
          </a:p>
        </p:txBody>
      </p:sp>
      <p:sp>
        <p:nvSpPr>
          <p:cNvPr id="3" name="Content Placeholder 2"/>
          <p:cNvSpPr>
            <a:spLocks noGrp="1"/>
          </p:cNvSpPr>
          <p:nvPr>
            <p:ph idx="1"/>
          </p:nvPr>
        </p:nvSpPr>
        <p:spPr/>
        <p:txBody>
          <a:bodyPr/>
          <a:lstStyle/>
          <a:p>
            <a:r>
              <a:rPr lang="en-US" dirty="0">
                <a:solidFill>
                  <a:srgbClr val="FF0000"/>
                </a:solidFill>
              </a:rPr>
              <a:t>Money </a:t>
            </a:r>
            <a:r>
              <a:rPr lang="en-US" dirty="0" smtClean="0">
                <a:solidFill>
                  <a:srgbClr val="FF0000"/>
                </a:solidFill>
              </a:rPr>
              <a:t>multiplier = 1/R  </a:t>
            </a:r>
          </a:p>
          <a:p>
            <a:pPr lvl="1"/>
            <a:r>
              <a:rPr lang="en-US" dirty="0" smtClean="0"/>
              <a:t>Amount </a:t>
            </a:r>
            <a:r>
              <a:rPr lang="en-US" dirty="0"/>
              <a:t>of money the banking system generates with each dollar of </a:t>
            </a:r>
            <a:r>
              <a:rPr lang="en-US" dirty="0" smtClean="0"/>
              <a:t>reserves</a:t>
            </a:r>
          </a:p>
          <a:p>
            <a:pPr lvl="1"/>
            <a:endParaRPr lang="en-US" dirty="0"/>
          </a:p>
          <a:p>
            <a:r>
              <a:rPr lang="en-US" altLang="en-US" dirty="0"/>
              <a:t>The higher the reserve </a:t>
            </a:r>
            <a:r>
              <a:rPr lang="en-US" altLang="en-US" dirty="0" smtClean="0"/>
              <a:t>ratio, the </a:t>
            </a:r>
            <a:r>
              <a:rPr lang="en-US" altLang="en-US" dirty="0"/>
              <a:t>smaller the money </a:t>
            </a:r>
            <a:r>
              <a:rPr lang="en-US" altLang="en-US" dirty="0" smtClean="0"/>
              <a:t>multiplier. </a:t>
            </a:r>
          </a:p>
          <a:p>
            <a:pPr marL="457200" lvl="1" indent="0">
              <a:buNone/>
            </a:pPr>
            <a:r>
              <a:rPr lang="en-US" altLang="en-US" dirty="0" smtClean="0">
                <a:sym typeface="Wingdings"/>
              </a:rPr>
              <a:t> A decrease in money supply</a:t>
            </a:r>
            <a:endParaRPr lang="en-US" altLang="en-US" dirty="0"/>
          </a:p>
          <a:p>
            <a:pPr lvl="1"/>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36</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330070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wrap="square" anchor="t"/>
          <a:lstStyle/>
          <a:p>
            <a:r>
              <a:rPr lang="en-US" altLang="en-US" sz="3400" dirty="0" smtClean="0"/>
              <a:t>Fed’s Tools of Monetary Control, Part 1</a:t>
            </a:r>
          </a:p>
        </p:txBody>
      </p:sp>
      <p:sp>
        <p:nvSpPr>
          <p:cNvPr id="43011" name="Content Placeholder 2"/>
          <p:cNvSpPr>
            <a:spLocks noGrp="1"/>
          </p:cNvSpPr>
          <p:nvPr>
            <p:ph idx="1"/>
          </p:nvPr>
        </p:nvSpPr>
        <p:spPr>
          <a:xfrm>
            <a:off x="304800" y="1066800"/>
            <a:ext cx="8588375" cy="3622675"/>
          </a:xfrm>
        </p:spPr>
        <p:txBody>
          <a:bodyPr/>
          <a:lstStyle/>
          <a:p>
            <a:pPr marL="514350" indent="-514350"/>
            <a:r>
              <a:rPr lang="en-US" altLang="en-US" dirty="0" smtClean="0"/>
              <a:t>Influences the quantity of reserves</a:t>
            </a:r>
          </a:p>
          <a:p>
            <a:pPr marL="914400" lvl="1" indent="-514350">
              <a:buFont typeface="+mj-lt"/>
              <a:buAutoNum type="alphaUcPeriod"/>
            </a:pPr>
            <a:r>
              <a:rPr lang="en-US" altLang="en-US" dirty="0" smtClean="0"/>
              <a:t>Open-market operations</a:t>
            </a:r>
          </a:p>
          <a:p>
            <a:pPr marL="914400" lvl="1" indent="-514350">
              <a:buFont typeface="+mj-lt"/>
              <a:buAutoNum type="alphaUcPeriod"/>
            </a:pPr>
            <a:r>
              <a:rPr lang="en-US" altLang="en-US" dirty="0" smtClean="0"/>
              <a:t>Fed lending to banks</a:t>
            </a:r>
          </a:p>
          <a:p>
            <a:pPr marL="514350" indent="-514350"/>
            <a:r>
              <a:rPr lang="en-US" altLang="en-US" dirty="0" smtClean="0"/>
              <a:t>Influences the reserve ratio</a:t>
            </a:r>
          </a:p>
          <a:p>
            <a:pPr marL="914400" lvl="1" indent="-514350">
              <a:buFont typeface="+mj-lt"/>
              <a:buAutoNum type="alphaUcPeriod" startAt="3"/>
            </a:pPr>
            <a:r>
              <a:rPr lang="en-US" altLang="en-US" dirty="0" smtClean="0"/>
              <a:t>Reserve requirements</a:t>
            </a:r>
          </a:p>
          <a:p>
            <a:pPr marL="914400" lvl="1" indent="-514350">
              <a:buFont typeface="+mj-lt"/>
              <a:buAutoNum type="alphaUcPeriod" startAt="4"/>
            </a:pPr>
            <a:r>
              <a:rPr lang="en-US" altLang="en-US" dirty="0" smtClean="0"/>
              <a:t>Paying interest on reserves</a:t>
            </a:r>
          </a:p>
        </p:txBody>
      </p:sp>
      <p:sp>
        <p:nvSpPr>
          <p:cNvPr id="43012"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4301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F37D0488-0B0D-48D4-BA43-1BD38627156E}" type="slidenum">
              <a:rPr lang="en-US" altLang="en-US" sz="1200" smtClean="0">
                <a:solidFill>
                  <a:srgbClr val="002060"/>
                </a:solidFill>
              </a:rPr>
              <a:pPr algn="ctr" eaLnBrk="1" hangingPunct="1"/>
              <a:t>37</a:t>
            </a:fld>
            <a:endParaRPr lang="en-US" altLang="en-US" sz="1200" smtClean="0">
              <a:solidFill>
                <a:srgbClr val="002060"/>
              </a:solidFill>
            </a:endParaRPr>
          </a:p>
        </p:txBody>
      </p:sp>
    </p:spTree>
    <p:extLst>
      <p:ext uri="{BB962C8B-B14F-4D97-AF65-F5344CB8AC3E}">
        <p14:creationId xmlns:p14="http://schemas.microsoft.com/office/powerpoint/2010/main" val="367123324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wrap="square" anchor="t"/>
          <a:lstStyle/>
          <a:p>
            <a:r>
              <a:rPr lang="en-US" altLang="en-US" sz="3400" dirty="0" smtClean="0"/>
              <a:t>Fed’s Tools of Monetary Control, Part 2</a:t>
            </a:r>
          </a:p>
        </p:txBody>
      </p:sp>
      <p:sp>
        <p:nvSpPr>
          <p:cNvPr id="44035" name="Content Placeholder 2"/>
          <p:cNvSpPr>
            <a:spLocks noGrp="1"/>
          </p:cNvSpPr>
          <p:nvPr>
            <p:ph idx="1"/>
          </p:nvPr>
        </p:nvSpPr>
        <p:spPr>
          <a:xfrm>
            <a:off x="304800" y="1066800"/>
            <a:ext cx="8588375" cy="4994275"/>
          </a:xfrm>
        </p:spPr>
        <p:txBody>
          <a:bodyPr/>
          <a:lstStyle/>
          <a:p>
            <a:pPr marL="0" indent="0">
              <a:buNone/>
            </a:pPr>
            <a:r>
              <a:rPr lang="en-US" altLang="en-US" b="1" dirty="0" smtClean="0"/>
              <a:t>A) Open</a:t>
            </a:r>
            <a:r>
              <a:rPr lang="en-US" altLang="en-US" b="1" dirty="0" smtClean="0"/>
              <a:t>-market operations</a:t>
            </a:r>
          </a:p>
          <a:p>
            <a:pPr lvl="1"/>
            <a:r>
              <a:rPr lang="en-US" altLang="en-US" dirty="0" smtClean="0"/>
              <a:t>Purchase and sale of U.S. government bonds by the Fed</a:t>
            </a:r>
          </a:p>
          <a:p>
            <a:pPr lvl="1"/>
            <a:r>
              <a:rPr lang="en-US" altLang="en-US" dirty="0" smtClean="0">
                <a:solidFill>
                  <a:srgbClr val="FF0000"/>
                </a:solidFill>
              </a:rPr>
              <a:t>To increase the money supply</a:t>
            </a:r>
          </a:p>
          <a:p>
            <a:pPr lvl="2"/>
            <a:r>
              <a:rPr lang="en-US" altLang="en-US" dirty="0" smtClean="0">
                <a:solidFill>
                  <a:srgbClr val="FF0000"/>
                </a:solidFill>
              </a:rPr>
              <a:t>The Fed buys U.S. government bonds</a:t>
            </a:r>
          </a:p>
          <a:p>
            <a:pPr lvl="1"/>
            <a:r>
              <a:rPr lang="en-US" altLang="en-US" dirty="0" smtClean="0">
                <a:solidFill>
                  <a:srgbClr val="0000FF"/>
                </a:solidFill>
              </a:rPr>
              <a:t>To reduce the money supply</a:t>
            </a:r>
          </a:p>
          <a:p>
            <a:pPr lvl="2"/>
            <a:r>
              <a:rPr lang="en-US" altLang="en-US" dirty="0" smtClean="0">
                <a:solidFill>
                  <a:srgbClr val="0000FF"/>
                </a:solidFill>
              </a:rPr>
              <a:t>The Fed sells U.S. government bonds</a:t>
            </a:r>
          </a:p>
          <a:p>
            <a:pPr lvl="1"/>
            <a:r>
              <a:rPr lang="en-US" altLang="en-US" dirty="0" smtClean="0"/>
              <a:t>Easy to conduct</a:t>
            </a:r>
          </a:p>
          <a:p>
            <a:pPr lvl="1"/>
            <a:r>
              <a:rPr lang="en-US" altLang="en-US" dirty="0" smtClean="0"/>
              <a:t>Used more often </a:t>
            </a:r>
          </a:p>
        </p:txBody>
      </p:sp>
      <p:sp>
        <p:nvSpPr>
          <p:cNvPr id="44036"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4403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7D5C035D-2544-4653-8C44-A3B46D57E2F1}" type="slidenum">
              <a:rPr lang="en-US" altLang="en-US" sz="1200" smtClean="0">
                <a:solidFill>
                  <a:srgbClr val="002060"/>
                </a:solidFill>
              </a:rPr>
              <a:pPr algn="ctr" eaLnBrk="1" hangingPunct="1"/>
              <a:t>38</a:t>
            </a:fld>
            <a:endParaRPr lang="en-US" altLang="en-US" sz="1200" dirty="0" smtClean="0">
              <a:solidFill>
                <a:srgbClr val="002060"/>
              </a:solidFill>
            </a:endParaRPr>
          </a:p>
        </p:txBody>
      </p:sp>
    </p:spTree>
    <p:extLst>
      <p:ext uri="{BB962C8B-B14F-4D97-AF65-F5344CB8AC3E}">
        <p14:creationId xmlns:p14="http://schemas.microsoft.com/office/powerpoint/2010/main" val="91458194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wrap="square" anchor="t"/>
          <a:lstStyle/>
          <a:p>
            <a:r>
              <a:rPr lang="en-US" altLang="en-US" sz="3400" dirty="0" smtClean="0"/>
              <a:t>Fed’s Tools of Monetary Control, Part 3</a:t>
            </a:r>
          </a:p>
        </p:txBody>
      </p:sp>
      <p:sp>
        <p:nvSpPr>
          <p:cNvPr id="45059" name="Content Placeholder 2"/>
          <p:cNvSpPr>
            <a:spLocks noGrp="1"/>
          </p:cNvSpPr>
          <p:nvPr>
            <p:ph idx="1"/>
          </p:nvPr>
        </p:nvSpPr>
        <p:spPr>
          <a:xfrm>
            <a:off x="304800" y="1066800"/>
            <a:ext cx="8588375" cy="5486400"/>
          </a:xfrm>
        </p:spPr>
        <p:txBody>
          <a:bodyPr>
            <a:normAutofit/>
          </a:bodyPr>
          <a:lstStyle/>
          <a:p>
            <a:pPr marL="400050" lvl="1" indent="0">
              <a:buNone/>
            </a:pPr>
            <a:r>
              <a:rPr lang="en-US" altLang="en-US" sz="3300" b="1" dirty="0" smtClean="0"/>
              <a:t>B) Fed </a:t>
            </a:r>
            <a:r>
              <a:rPr lang="en-US" altLang="en-US" sz="3300" b="1" dirty="0" smtClean="0"/>
              <a:t>lending to </a:t>
            </a:r>
            <a:r>
              <a:rPr lang="en-US" altLang="en-US" sz="3300" b="1" dirty="0" smtClean="0"/>
              <a:t>banks</a:t>
            </a:r>
          </a:p>
          <a:p>
            <a:pPr marL="400050" lvl="1" indent="0">
              <a:buNone/>
            </a:pPr>
            <a:r>
              <a:rPr lang="en-US" altLang="en-US" dirty="0" smtClean="0"/>
              <a:t>Banks borrow from the Fed when they feel they don’t have enough reserve on hand.</a:t>
            </a:r>
            <a:endParaRPr lang="en-US" altLang="en-US" dirty="0" smtClean="0"/>
          </a:p>
          <a:p>
            <a:pPr lvl="1">
              <a:buFont typeface="Arial" charset="0"/>
              <a:buChar char="•"/>
            </a:pPr>
            <a:r>
              <a:rPr lang="en-US" altLang="en-US" dirty="0" smtClean="0"/>
              <a:t>To increase the money </a:t>
            </a:r>
            <a:r>
              <a:rPr lang="en-US" altLang="en-US" dirty="0" smtClean="0"/>
              <a:t>supply</a:t>
            </a:r>
          </a:p>
          <a:p>
            <a:pPr marL="457200" lvl="1" indent="0">
              <a:buNone/>
            </a:pPr>
            <a:endParaRPr lang="en-US" altLang="en-US" dirty="0"/>
          </a:p>
          <a:p>
            <a:pPr marL="457200" lvl="1" indent="0">
              <a:buNone/>
            </a:pPr>
            <a:r>
              <a:rPr lang="en-US" altLang="en-US" dirty="0" smtClean="0"/>
              <a:t>How</a:t>
            </a:r>
            <a:r>
              <a:rPr lang="en-US" altLang="en-US" dirty="0" smtClean="0"/>
              <a:t> banks can borrow:</a:t>
            </a:r>
            <a:endParaRPr lang="en-US" altLang="en-US" dirty="0" smtClean="0"/>
          </a:p>
          <a:p>
            <a:pPr marL="457200" lvl="1" indent="0">
              <a:buNone/>
            </a:pPr>
            <a:r>
              <a:rPr lang="en-US" altLang="en-US" dirty="0" smtClean="0"/>
              <a:t>(1) Borrow from the Fed’s </a:t>
            </a:r>
            <a:r>
              <a:rPr lang="en-US" altLang="en-US" u="sng" dirty="0" smtClean="0"/>
              <a:t>discount window </a:t>
            </a:r>
            <a:r>
              <a:rPr lang="en-US" altLang="en-US" dirty="0" smtClean="0"/>
              <a:t>and pay  an interest rate on that loan</a:t>
            </a:r>
            <a:r>
              <a:rPr lang="en-US" altLang="en-US" dirty="0"/>
              <a:t> </a:t>
            </a:r>
            <a:r>
              <a:rPr lang="en-US" altLang="en-US" dirty="0" smtClean="0"/>
              <a:t>(</a:t>
            </a:r>
            <a:r>
              <a:rPr lang="en-US" altLang="en-US" u="sng" dirty="0" smtClean="0"/>
              <a:t>discount rate</a:t>
            </a:r>
            <a:r>
              <a:rPr lang="en-US" altLang="en-US" dirty="0" smtClean="0"/>
              <a:t>)</a:t>
            </a:r>
          </a:p>
          <a:p>
            <a:pPr lvl="1">
              <a:buFont typeface="Arial" charset="0"/>
              <a:buChar char="•"/>
            </a:pPr>
            <a:r>
              <a:rPr lang="en-US" altLang="en-US" dirty="0" smtClean="0"/>
              <a:t>Additional reserve create more money.</a:t>
            </a:r>
            <a:endParaRPr lang="en-US" altLang="en-US" dirty="0" smtClean="0"/>
          </a:p>
        </p:txBody>
      </p:sp>
      <p:sp>
        <p:nvSpPr>
          <p:cNvPr id="45060"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4506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54301B5A-C5BD-43A1-BBBF-44C4640D76D7}" type="slidenum">
              <a:rPr lang="en-US" altLang="en-US" sz="1200" smtClean="0">
                <a:solidFill>
                  <a:srgbClr val="002060"/>
                </a:solidFill>
              </a:rPr>
              <a:pPr algn="ctr" eaLnBrk="1" hangingPunct="1"/>
              <a:t>39</a:t>
            </a:fld>
            <a:endParaRPr lang="en-US" altLang="en-US" sz="1200" smtClean="0">
              <a:solidFill>
                <a:srgbClr val="002060"/>
              </a:solidFill>
            </a:endParaRPr>
          </a:p>
        </p:txBody>
      </p:sp>
    </p:spTree>
    <p:extLst>
      <p:ext uri="{BB962C8B-B14F-4D97-AF65-F5344CB8AC3E}">
        <p14:creationId xmlns:p14="http://schemas.microsoft.com/office/powerpoint/2010/main" val="122312537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for </a:t>
            </a:r>
            <a:r>
              <a:rPr lang="en-US" dirty="0"/>
              <a:t>the answers to these </a:t>
            </a:r>
            <a:r>
              <a:rPr lang="en-US" dirty="0" smtClean="0"/>
              <a:t>questions:</a:t>
            </a:r>
            <a:endParaRPr lang="en-US" dirty="0"/>
          </a:p>
        </p:txBody>
      </p:sp>
      <p:sp>
        <p:nvSpPr>
          <p:cNvPr id="3" name="Content Placeholder 2"/>
          <p:cNvSpPr>
            <a:spLocks noGrp="1"/>
          </p:cNvSpPr>
          <p:nvPr>
            <p:ph idx="1"/>
          </p:nvPr>
        </p:nvSpPr>
        <p:spPr>
          <a:xfrm>
            <a:off x="292912" y="1066800"/>
            <a:ext cx="8588375" cy="5410200"/>
          </a:xfrm>
        </p:spPr>
        <p:txBody>
          <a:bodyPr>
            <a:noAutofit/>
          </a:bodyPr>
          <a:lstStyle/>
          <a:p>
            <a:r>
              <a:rPr lang="en-US" sz="3200" dirty="0"/>
              <a:t>What assets are considered “money”?  What are the functions of money?  The types of money?  </a:t>
            </a:r>
          </a:p>
          <a:p>
            <a:r>
              <a:rPr lang="en-US" sz="3200" dirty="0"/>
              <a:t>What is the Federal Reserve?</a:t>
            </a:r>
          </a:p>
          <a:p>
            <a:r>
              <a:rPr lang="en-US" sz="3200" dirty="0"/>
              <a:t>What role do banks play in the monetary system?   How do banks “create money”? </a:t>
            </a:r>
          </a:p>
          <a:p>
            <a:r>
              <a:rPr lang="en-US" sz="3200" dirty="0"/>
              <a:t>How does the Federal Reserve control the money supply?</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4</a:t>
            </a:fld>
            <a:endParaRPr lang="en-US" dirty="0"/>
          </a:p>
        </p:txBody>
      </p:sp>
    </p:spTree>
    <p:extLst>
      <p:ext uri="{BB962C8B-B14F-4D97-AF65-F5344CB8AC3E}">
        <p14:creationId xmlns:p14="http://schemas.microsoft.com/office/powerpoint/2010/main" val="738331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wrap="square" anchor="t"/>
          <a:lstStyle/>
          <a:p>
            <a:r>
              <a:rPr lang="en-US" altLang="en-US" sz="3400" dirty="0" smtClean="0"/>
              <a:t>Fed’s Tools of Monetary Control, Part 4</a:t>
            </a:r>
          </a:p>
        </p:txBody>
      </p:sp>
      <p:sp>
        <p:nvSpPr>
          <p:cNvPr id="46083" name="Content Placeholder 2"/>
          <p:cNvSpPr>
            <a:spLocks noGrp="1"/>
          </p:cNvSpPr>
          <p:nvPr>
            <p:ph idx="1"/>
          </p:nvPr>
        </p:nvSpPr>
        <p:spPr>
          <a:xfrm>
            <a:off x="304800" y="1066800"/>
            <a:ext cx="8588375" cy="3927475"/>
          </a:xfrm>
        </p:spPr>
        <p:txBody>
          <a:bodyPr/>
          <a:lstStyle/>
          <a:p>
            <a:pPr marL="0" indent="0">
              <a:buNone/>
            </a:pPr>
            <a:r>
              <a:rPr lang="en-US" altLang="en-US" dirty="0" smtClean="0"/>
              <a:t> --Changing </a:t>
            </a:r>
            <a:r>
              <a:rPr lang="en-US" altLang="en-US" dirty="0"/>
              <a:t>t</a:t>
            </a:r>
            <a:r>
              <a:rPr lang="en-US" altLang="en-US" dirty="0" smtClean="0"/>
              <a:t>he </a:t>
            </a:r>
            <a:r>
              <a:rPr lang="en-US" altLang="en-US" u="sng" dirty="0" smtClean="0"/>
              <a:t>discount rate</a:t>
            </a:r>
          </a:p>
          <a:p>
            <a:pPr marL="457200" lvl="1" indent="0">
              <a:buNone/>
            </a:pPr>
            <a:r>
              <a:rPr lang="en-US" altLang="en-US" dirty="0" smtClean="0"/>
              <a:t>	(Interest </a:t>
            </a:r>
            <a:r>
              <a:rPr lang="en-US" altLang="en-US" dirty="0" smtClean="0"/>
              <a:t>rate on the loans that the Fed makes </a:t>
            </a:r>
            <a:r>
              <a:rPr lang="en-US" altLang="en-US" dirty="0" smtClean="0"/>
              <a:t>	to banks)</a:t>
            </a:r>
            <a:endParaRPr lang="en-US" altLang="en-US" dirty="0" smtClean="0"/>
          </a:p>
          <a:p>
            <a:pPr lvl="1"/>
            <a:r>
              <a:rPr lang="en-US" altLang="en-US" dirty="0" smtClean="0"/>
              <a:t>Higher discount rate</a:t>
            </a:r>
          </a:p>
          <a:p>
            <a:pPr lvl="2"/>
            <a:r>
              <a:rPr lang="en-US" altLang="en-US" dirty="0" smtClean="0"/>
              <a:t>Reduce the money </a:t>
            </a:r>
            <a:r>
              <a:rPr lang="en-US" altLang="en-US" dirty="0" smtClean="0"/>
              <a:t>supply </a:t>
            </a:r>
            <a:endParaRPr lang="en-US" altLang="en-US" dirty="0" smtClean="0"/>
          </a:p>
          <a:p>
            <a:pPr lvl="1"/>
            <a:r>
              <a:rPr lang="en-US" altLang="en-US" dirty="0" smtClean="0"/>
              <a:t>Smaller discount rate</a:t>
            </a:r>
          </a:p>
          <a:p>
            <a:pPr lvl="2"/>
            <a:r>
              <a:rPr lang="en-US" altLang="en-US" dirty="0" smtClean="0"/>
              <a:t>Increase the money supply</a:t>
            </a:r>
          </a:p>
        </p:txBody>
      </p:sp>
      <p:sp>
        <p:nvSpPr>
          <p:cNvPr id="46084"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4608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E43CB402-7B4F-4148-9318-535B48D87AE3}" type="slidenum">
              <a:rPr lang="en-US" altLang="en-US" sz="1200" smtClean="0">
                <a:solidFill>
                  <a:srgbClr val="002060"/>
                </a:solidFill>
              </a:rPr>
              <a:pPr algn="ctr" eaLnBrk="1" hangingPunct="1"/>
              <a:t>40</a:t>
            </a:fld>
            <a:endParaRPr lang="en-US" altLang="en-US" sz="1200" smtClean="0">
              <a:solidFill>
                <a:srgbClr val="002060"/>
              </a:solidFill>
            </a:endParaRPr>
          </a:p>
        </p:txBody>
      </p:sp>
    </p:spTree>
    <p:extLst>
      <p:ext uri="{BB962C8B-B14F-4D97-AF65-F5344CB8AC3E}">
        <p14:creationId xmlns:p14="http://schemas.microsoft.com/office/powerpoint/2010/main" val="219036305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wrap="square" anchor="t"/>
          <a:lstStyle/>
          <a:p>
            <a:r>
              <a:rPr lang="en-US" altLang="en-US" sz="3400" dirty="0" smtClean="0"/>
              <a:t>Fed’s Tools of Monetary Control, Part 5</a:t>
            </a:r>
          </a:p>
        </p:txBody>
      </p:sp>
      <p:sp>
        <p:nvSpPr>
          <p:cNvPr id="47107" name="Content Placeholder 2"/>
          <p:cNvSpPr>
            <a:spLocks noGrp="1"/>
          </p:cNvSpPr>
          <p:nvPr>
            <p:ph idx="1"/>
          </p:nvPr>
        </p:nvSpPr>
        <p:spPr>
          <a:xfrm>
            <a:off x="304800" y="1066800"/>
            <a:ext cx="8588375" cy="3927475"/>
          </a:xfrm>
        </p:spPr>
        <p:txBody>
          <a:bodyPr>
            <a:normAutofit lnSpcReduction="10000"/>
          </a:bodyPr>
          <a:lstStyle/>
          <a:p>
            <a:pPr marL="0" indent="0">
              <a:buNone/>
            </a:pPr>
            <a:r>
              <a:rPr lang="en-US" altLang="en-US" dirty="0" smtClean="0"/>
              <a:t>	(2) Term </a:t>
            </a:r>
            <a:r>
              <a:rPr lang="en-US" altLang="en-US" dirty="0" smtClean="0"/>
              <a:t>Auction </a:t>
            </a:r>
            <a:r>
              <a:rPr lang="en-US" altLang="en-US" dirty="0"/>
              <a:t>Facility (2007 to 2010</a:t>
            </a:r>
            <a:r>
              <a:rPr lang="en-US" altLang="en-US" dirty="0" smtClean="0"/>
              <a:t>)</a:t>
            </a:r>
          </a:p>
          <a:p>
            <a:pPr marL="0" indent="0">
              <a:buNone/>
            </a:pPr>
            <a:endParaRPr lang="en-US" altLang="en-US" dirty="0" smtClean="0"/>
          </a:p>
          <a:p>
            <a:pPr lvl="1"/>
            <a:r>
              <a:rPr lang="en-US" altLang="en-US" dirty="0" smtClean="0"/>
              <a:t>The Fed sets a quantity of funds it wants to lend to banks</a:t>
            </a:r>
          </a:p>
          <a:p>
            <a:pPr lvl="1"/>
            <a:r>
              <a:rPr lang="en-US" altLang="en-US" dirty="0" smtClean="0"/>
              <a:t>Eligible banks bid to borrow those funds</a:t>
            </a:r>
          </a:p>
          <a:p>
            <a:pPr lvl="1"/>
            <a:r>
              <a:rPr lang="en-US" altLang="en-US" dirty="0" smtClean="0"/>
              <a:t>Loans go to the highest eligible bidders</a:t>
            </a:r>
          </a:p>
          <a:p>
            <a:pPr lvl="2"/>
            <a:r>
              <a:rPr lang="en-US" altLang="en-US" dirty="0" smtClean="0"/>
              <a:t>Acceptable collateral</a:t>
            </a:r>
          </a:p>
          <a:p>
            <a:pPr lvl="2"/>
            <a:r>
              <a:rPr lang="en-US" altLang="en-US" dirty="0" smtClean="0"/>
              <a:t>Pay the highest interest rate</a:t>
            </a:r>
          </a:p>
        </p:txBody>
      </p:sp>
      <p:sp>
        <p:nvSpPr>
          <p:cNvPr id="47108"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4710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B6776142-E083-43E6-B1EE-D9FF48C065DF}" type="slidenum">
              <a:rPr lang="en-US" altLang="en-US" sz="1200" smtClean="0">
                <a:solidFill>
                  <a:srgbClr val="002060"/>
                </a:solidFill>
              </a:rPr>
              <a:pPr algn="ctr" eaLnBrk="1" hangingPunct="1"/>
              <a:t>41</a:t>
            </a:fld>
            <a:endParaRPr lang="en-US" altLang="en-US" sz="1200" smtClean="0">
              <a:solidFill>
                <a:srgbClr val="002060"/>
              </a:solidFill>
            </a:endParaRPr>
          </a:p>
        </p:txBody>
      </p:sp>
    </p:spTree>
    <p:extLst>
      <p:ext uri="{BB962C8B-B14F-4D97-AF65-F5344CB8AC3E}">
        <p14:creationId xmlns:p14="http://schemas.microsoft.com/office/powerpoint/2010/main" val="41157090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wrap="square" anchor="t"/>
          <a:lstStyle/>
          <a:p>
            <a:r>
              <a:rPr lang="en-US" altLang="en-US" sz="3400" dirty="0" smtClean="0"/>
              <a:t>Fed’s Tools of Monetary Control, Part 6</a:t>
            </a:r>
          </a:p>
        </p:txBody>
      </p:sp>
      <p:sp>
        <p:nvSpPr>
          <p:cNvPr id="48131" name="Content Placeholder 2"/>
          <p:cNvSpPr>
            <a:spLocks noGrp="1"/>
          </p:cNvSpPr>
          <p:nvPr>
            <p:ph idx="1"/>
          </p:nvPr>
        </p:nvSpPr>
        <p:spPr>
          <a:xfrm>
            <a:off x="304800" y="1066800"/>
            <a:ext cx="8588375" cy="5222875"/>
          </a:xfrm>
        </p:spPr>
        <p:txBody>
          <a:bodyPr/>
          <a:lstStyle/>
          <a:p>
            <a:pPr marL="0" indent="0">
              <a:buNone/>
            </a:pPr>
            <a:r>
              <a:rPr lang="en-US" altLang="en-US" dirty="0" smtClean="0"/>
              <a:t>C) </a:t>
            </a:r>
            <a:r>
              <a:rPr lang="en-US" altLang="en-US" b="1" dirty="0" smtClean="0"/>
              <a:t>Reserve </a:t>
            </a:r>
            <a:r>
              <a:rPr lang="en-US" altLang="en-US" b="1" dirty="0" smtClean="0"/>
              <a:t>requirements</a:t>
            </a:r>
          </a:p>
          <a:p>
            <a:pPr lvl="1"/>
            <a:r>
              <a:rPr lang="en-US" altLang="en-US" dirty="0" smtClean="0"/>
              <a:t>Minimum amount of reserves that banks must hold against deposits</a:t>
            </a:r>
          </a:p>
          <a:p>
            <a:pPr lvl="2"/>
            <a:r>
              <a:rPr lang="en-US" altLang="en-US" dirty="0" smtClean="0"/>
              <a:t>An increase in reserve requirement: decrease the money supply</a:t>
            </a:r>
          </a:p>
          <a:p>
            <a:pPr lvl="2"/>
            <a:r>
              <a:rPr lang="en-US" altLang="en-US" dirty="0" smtClean="0"/>
              <a:t>A decrease in reserve requirement: increase the money supply</a:t>
            </a:r>
          </a:p>
          <a:p>
            <a:pPr lvl="1"/>
            <a:r>
              <a:rPr lang="en-US" altLang="en-US" dirty="0" smtClean="0"/>
              <a:t>Used rarely – disrupt business of banking</a:t>
            </a:r>
          </a:p>
          <a:p>
            <a:pPr lvl="1"/>
            <a:r>
              <a:rPr lang="en-US" altLang="en-US" dirty="0" smtClean="0"/>
              <a:t>Less effective in recent years</a:t>
            </a:r>
          </a:p>
          <a:p>
            <a:pPr lvl="2"/>
            <a:r>
              <a:rPr lang="en-US" altLang="en-US" dirty="0" smtClean="0"/>
              <a:t>Many banks hold excess reserves</a:t>
            </a:r>
          </a:p>
        </p:txBody>
      </p:sp>
      <p:sp>
        <p:nvSpPr>
          <p:cNvPr id="48132"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4813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A804D3F-68C9-4159-8851-3696CE43A7D6}" type="slidenum">
              <a:rPr lang="en-US" altLang="en-US" sz="1200" smtClean="0">
                <a:solidFill>
                  <a:srgbClr val="002060"/>
                </a:solidFill>
              </a:rPr>
              <a:pPr algn="ctr" eaLnBrk="1" hangingPunct="1"/>
              <a:t>42</a:t>
            </a:fld>
            <a:endParaRPr lang="en-US" altLang="en-US" sz="1200" smtClean="0">
              <a:solidFill>
                <a:srgbClr val="002060"/>
              </a:solidFill>
            </a:endParaRPr>
          </a:p>
        </p:txBody>
      </p:sp>
    </p:spTree>
    <p:extLst>
      <p:ext uri="{BB962C8B-B14F-4D97-AF65-F5344CB8AC3E}">
        <p14:creationId xmlns:p14="http://schemas.microsoft.com/office/powerpoint/2010/main" val="316194021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z="3400" dirty="0" smtClean="0"/>
              <a:t>Fed’s Tools of Monetary Control, Part 7</a:t>
            </a:r>
          </a:p>
        </p:txBody>
      </p:sp>
      <p:sp>
        <p:nvSpPr>
          <p:cNvPr id="49155" name="Content Placeholder 2"/>
          <p:cNvSpPr>
            <a:spLocks noGrp="1"/>
          </p:cNvSpPr>
          <p:nvPr>
            <p:ph idx="1"/>
          </p:nvPr>
        </p:nvSpPr>
        <p:spPr>
          <a:xfrm>
            <a:off x="304800" y="1066800"/>
            <a:ext cx="8588375" cy="4918075"/>
          </a:xfrm>
        </p:spPr>
        <p:txBody>
          <a:bodyPr>
            <a:normAutofit lnSpcReduction="10000"/>
          </a:bodyPr>
          <a:lstStyle/>
          <a:p>
            <a:pPr marL="0" indent="0">
              <a:buNone/>
            </a:pPr>
            <a:r>
              <a:rPr lang="en-US" altLang="en-US" b="1" dirty="0" smtClean="0"/>
              <a:t>D) </a:t>
            </a:r>
            <a:r>
              <a:rPr lang="en-US" altLang="en-US" b="1" dirty="0" smtClean="0"/>
              <a:t>Paying </a:t>
            </a:r>
            <a:r>
              <a:rPr lang="en-US" altLang="en-US" b="1" dirty="0" smtClean="0"/>
              <a:t>interest on </a:t>
            </a:r>
            <a:r>
              <a:rPr lang="en-US" altLang="en-US" b="1" dirty="0" smtClean="0"/>
              <a:t>reserves</a:t>
            </a:r>
          </a:p>
          <a:p>
            <a:pPr marL="0" indent="0">
              <a:buNone/>
            </a:pPr>
            <a:r>
              <a:rPr lang="en-US" altLang="en-US" b="1" dirty="0"/>
              <a:t>	</a:t>
            </a:r>
            <a:r>
              <a:rPr lang="en-US" altLang="en-US" sz="2400" dirty="0" smtClean="0"/>
              <a:t>Traditionally,  banks did not earn any interest on the 	reserve they hold.  However</a:t>
            </a:r>
            <a:r>
              <a:rPr lang="en-US" altLang="en-US" sz="2400" dirty="0"/>
              <a:t> </a:t>
            </a:r>
            <a:r>
              <a:rPr lang="en-US" altLang="en-US" sz="2400" dirty="0" smtClean="0"/>
              <a:t>the Fed began paying 	interest on reserves.</a:t>
            </a:r>
            <a:endParaRPr lang="en-US" altLang="en-US" sz="2400" b="1" dirty="0" smtClean="0"/>
          </a:p>
          <a:p>
            <a:pPr lvl="1"/>
            <a:r>
              <a:rPr lang="en-US" altLang="en-US" dirty="0" smtClean="0"/>
              <a:t>Since October 2008</a:t>
            </a:r>
          </a:p>
          <a:p>
            <a:pPr lvl="1"/>
            <a:r>
              <a:rPr lang="en-US" altLang="en-US" dirty="0" smtClean="0"/>
              <a:t>The higher the interest rate on reserves</a:t>
            </a:r>
          </a:p>
          <a:p>
            <a:pPr lvl="2"/>
            <a:r>
              <a:rPr lang="en-US" altLang="en-US" dirty="0" smtClean="0"/>
              <a:t>The more reserves banks will choose to hold</a:t>
            </a:r>
          </a:p>
          <a:p>
            <a:pPr lvl="1"/>
            <a:r>
              <a:rPr lang="en-US" altLang="en-US" dirty="0" smtClean="0"/>
              <a:t>An increase in the interest rate on reserves</a:t>
            </a:r>
          </a:p>
          <a:p>
            <a:pPr lvl="2"/>
            <a:r>
              <a:rPr lang="en-US" altLang="en-US" dirty="0" smtClean="0"/>
              <a:t>Increase the reserve ratio</a:t>
            </a:r>
          </a:p>
          <a:p>
            <a:pPr lvl="2"/>
            <a:r>
              <a:rPr lang="en-US" altLang="en-US" dirty="0" smtClean="0"/>
              <a:t>Lower the money multiplier</a:t>
            </a:r>
          </a:p>
          <a:p>
            <a:pPr lvl="2"/>
            <a:r>
              <a:rPr lang="en-US" altLang="en-US" dirty="0" smtClean="0"/>
              <a:t>Lower the money supply</a:t>
            </a:r>
          </a:p>
        </p:txBody>
      </p:sp>
      <p:sp>
        <p:nvSpPr>
          <p:cNvPr id="49156" name="Footer Placeholder 4"/>
          <p:cNvSpPr>
            <a:spLocks noGrp="1"/>
          </p:cNvSpPr>
          <p:nvPr>
            <p:ph type="ftr" sz="quarter" idx="11"/>
          </p:nvPr>
        </p:nvSpPr>
        <p:spPr bwMode="auto">
          <a:xfrm>
            <a:off x="0" y="6359857"/>
            <a:ext cx="81534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49157"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32069705-0AE8-47EC-BBE7-8CE8D0D14298}" type="slidenum">
              <a:rPr lang="en-US" altLang="en-US" sz="1200" smtClean="0">
                <a:solidFill>
                  <a:srgbClr val="002060"/>
                </a:solidFill>
              </a:rPr>
              <a:pPr algn="ctr" eaLnBrk="1" hangingPunct="1"/>
              <a:t>43</a:t>
            </a:fld>
            <a:endParaRPr lang="en-US" altLang="en-US" sz="1200" smtClean="0">
              <a:solidFill>
                <a:srgbClr val="002060"/>
              </a:solidFill>
            </a:endParaRPr>
          </a:p>
        </p:txBody>
      </p:sp>
    </p:spTree>
    <p:extLst>
      <p:ext uri="{BB962C8B-B14F-4D97-AF65-F5344CB8AC3E}">
        <p14:creationId xmlns:p14="http://schemas.microsoft.com/office/powerpoint/2010/main" val="2981542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wrap="square" anchor="t"/>
          <a:lstStyle/>
          <a:p>
            <a:r>
              <a:rPr lang="en-US" altLang="en-US" dirty="0" smtClean="0"/>
              <a:t>Problems in Controlling the Money Supply </a:t>
            </a:r>
            <a:endParaRPr lang="en-US" altLang="en-US" dirty="0" smtClean="0"/>
          </a:p>
        </p:txBody>
      </p:sp>
      <p:sp>
        <p:nvSpPr>
          <p:cNvPr id="50179" name="Content Placeholder 2"/>
          <p:cNvSpPr>
            <a:spLocks noGrp="1"/>
          </p:cNvSpPr>
          <p:nvPr>
            <p:ph idx="1"/>
          </p:nvPr>
        </p:nvSpPr>
        <p:spPr>
          <a:xfrm>
            <a:off x="304800" y="1066800"/>
            <a:ext cx="8588375" cy="3470275"/>
          </a:xfrm>
        </p:spPr>
        <p:txBody>
          <a:bodyPr/>
          <a:lstStyle/>
          <a:p>
            <a:r>
              <a:rPr lang="en-US" altLang="en-US" dirty="0" smtClean="0"/>
              <a:t>The Fed’s control of the money supply</a:t>
            </a:r>
          </a:p>
          <a:p>
            <a:pPr lvl="1"/>
            <a:r>
              <a:rPr lang="en-US" altLang="en-US" dirty="0" smtClean="0"/>
              <a:t>Not precise</a:t>
            </a:r>
          </a:p>
          <a:p>
            <a:r>
              <a:rPr lang="en-US" altLang="en-US" dirty="0" smtClean="0"/>
              <a:t>The Fed does not control:</a:t>
            </a:r>
          </a:p>
          <a:p>
            <a:pPr lvl="1"/>
            <a:r>
              <a:rPr lang="en-US" altLang="en-US" dirty="0" smtClean="0"/>
              <a:t>The amount of money that households choose to hold as deposits in banks</a:t>
            </a:r>
          </a:p>
          <a:p>
            <a:pPr lvl="1"/>
            <a:r>
              <a:rPr lang="en-US" altLang="en-US" dirty="0" smtClean="0"/>
              <a:t>The amount that bankers choose to lend</a:t>
            </a:r>
            <a:endParaRPr lang="en-US" altLang="en-US" dirty="0" smtClean="0">
              <a:solidFill>
                <a:srgbClr val="C00000"/>
              </a:solidFill>
            </a:endParaRPr>
          </a:p>
        </p:txBody>
      </p:sp>
      <p:sp>
        <p:nvSpPr>
          <p:cNvPr id="50180" name="Footer Placeholder 4"/>
          <p:cNvSpPr>
            <a:spLocks noGrp="1"/>
          </p:cNvSpPr>
          <p:nvPr>
            <p:ph type="ftr" sz="quarter" idx="11"/>
          </p:nvPr>
        </p:nvSpPr>
        <p:spPr bwMode="auto">
          <a:xfrm>
            <a:off x="0" y="6359857"/>
            <a:ext cx="81534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50181"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6E71E885-0BEF-4946-B6CD-BC0E53AAD035}" type="slidenum">
              <a:rPr lang="en-US" altLang="en-US" sz="1200" smtClean="0">
                <a:solidFill>
                  <a:srgbClr val="002060"/>
                </a:solidFill>
              </a:rPr>
              <a:pPr algn="ctr" eaLnBrk="1" hangingPunct="1"/>
              <a:t>44</a:t>
            </a:fld>
            <a:endParaRPr lang="en-US" altLang="en-US" sz="1200" dirty="0" smtClean="0">
              <a:solidFill>
                <a:srgbClr val="002060"/>
              </a:solidFill>
            </a:endParaRPr>
          </a:p>
        </p:txBody>
      </p:sp>
    </p:spTree>
    <p:extLst>
      <p:ext uri="{BB962C8B-B14F-4D97-AF65-F5344CB8AC3E}">
        <p14:creationId xmlns:p14="http://schemas.microsoft.com/office/powerpoint/2010/main" val="111916713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wrap="square" anchor="t"/>
          <a:lstStyle/>
          <a:p>
            <a:r>
              <a:rPr lang="en-US" altLang="en-US" dirty="0" smtClean="0"/>
              <a:t>The Federal Funds Rate, Part 1</a:t>
            </a:r>
          </a:p>
        </p:txBody>
      </p:sp>
      <p:sp>
        <p:nvSpPr>
          <p:cNvPr id="57347" name="Content Placeholder 2"/>
          <p:cNvSpPr>
            <a:spLocks noGrp="1"/>
          </p:cNvSpPr>
          <p:nvPr>
            <p:ph idx="1"/>
          </p:nvPr>
        </p:nvSpPr>
        <p:spPr>
          <a:xfrm>
            <a:off x="304800" y="1066800"/>
            <a:ext cx="8588375" cy="5257800"/>
          </a:xfrm>
        </p:spPr>
        <p:txBody>
          <a:bodyPr>
            <a:normAutofit lnSpcReduction="10000"/>
          </a:bodyPr>
          <a:lstStyle/>
          <a:p>
            <a:r>
              <a:rPr lang="en-US" altLang="en-US" u="sng" dirty="0" smtClean="0"/>
              <a:t>The discount </a:t>
            </a:r>
            <a:r>
              <a:rPr lang="en-US" altLang="en-US" u="sng" dirty="0"/>
              <a:t>rate</a:t>
            </a:r>
          </a:p>
          <a:p>
            <a:pPr lvl="1"/>
            <a:r>
              <a:rPr lang="en-US" altLang="en-US" dirty="0"/>
              <a:t>Interest rate on the loans that the Fed makes to banks</a:t>
            </a:r>
          </a:p>
          <a:p>
            <a:endParaRPr lang="en-US" altLang="en-US" dirty="0" smtClean="0"/>
          </a:p>
          <a:p>
            <a:r>
              <a:rPr lang="en-US" altLang="en-US" u="sng" dirty="0" smtClean="0"/>
              <a:t>The </a:t>
            </a:r>
            <a:r>
              <a:rPr lang="en-US" altLang="en-US" u="sng" dirty="0" smtClean="0"/>
              <a:t>federal funds </a:t>
            </a:r>
            <a:r>
              <a:rPr lang="en-US" altLang="en-US" u="sng" dirty="0" smtClean="0"/>
              <a:t>rate</a:t>
            </a:r>
            <a:endParaRPr lang="en-US" altLang="en-US" u="sng" dirty="0" smtClean="0"/>
          </a:p>
          <a:p>
            <a:pPr lvl="1"/>
            <a:r>
              <a:rPr lang="en-US" altLang="en-US" dirty="0" smtClean="0"/>
              <a:t>Interest rate at which banks make overnight loans to one </a:t>
            </a:r>
            <a:r>
              <a:rPr lang="en-US" altLang="en-US" dirty="0" smtClean="0"/>
              <a:t>another bank</a:t>
            </a:r>
            <a:endParaRPr lang="en-US" altLang="en-US" dirty="0" smtClean="0"/>
          </a:p>
          <a:p>
            <a:pPr lvl="2"/>
            <a:r>
              <a:rPr lang="en-US" altLang="en-US" dirty="0" smtClean="0"/>
              <a:t>Lender – has excess reserves</a:t>
            </a:r>
          </a:p>
          <a:p>
            <a:pPr lvl="2"/>
            <a:r>
              <a:rPr lang="en-US" altLang="en-US" dirty="0" smtClean="0"/>
              <a:t>Borrower – needs reserves</a:t>
            </a:r>
          </a:p>
          <a:p>
            <a:pPr lvl="1"/>
            <a:r>
              <a:rPr lang="en-US" altLang="en-US" dirty="0" smtClean="0"/>
              <a:t>A change in federal funds rate</a:t>
            </a:r>
          </a:p>
          <a:p>
            <a:pPr lvl="2"/>
            <a:r>
              <a:rPr lang="en-US" altLang="en-US" dirty="0" smtClean="0"/>
              <a:t>Changes other interest rates </a:t>
            </a:r>
            <a:endParaRPr lang="en-US" altLang="en-US" dirty="0" smtClean="0"/>
          </a:p>
          <a:p>
            <a:pPr lvl="2"/>
            <a:endParaRPr lang="en-US" altLang="en-US" dirty="0" smtClean="0"/>
          </a:p>
        </p:txBody>
      </p:sp>
      <p:sp>
        <p:nvSpPr>
          <p:cNvPr id="5734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4345A417-5CF8-41E7-8E27-DC4CB7253C1F}" type="slidenum">
              <a:rPr lang="en-US" altLang="en-US" sz="1200" smtClean="0">
                <a:solidFill>
                  <a:srgbClr val="002060"/>
                </a:solidFill>
              </a:rPr>
              <a:pPr algn="ctr" eaLnBrk="1" hangingPunct="1"/>
              <a:t>45</a:t>
            </a:fld>
            <a:endParaRPr lang="en-US" altLang="en-US" sz="1200" smtClean="0">
              <a:solidFill>
                <a:srgbClr val="002060"/>
              </a:solidFill>
            </a:endParaRPr>
          </a:p>
        </p:txBody>
      </p:sp>
    </p:spTree>
    <p:extLst>
      <p:ext uri="{BB962C8B-B14F-4D97-AF65-F5344CB8AC3E}">
        <p14:creationId xmlns:p14="http://schemas.microsoft.com/office/powerpoint/2010/main" val="235051749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wrap="square" anchor="t"/>
          <a:lstStyle/>
          <a:p>
            <a:r>
              <a:rPr lang="en-US" altLang="en-US" dirty="0" smtClean="0"/>
              <a:t>The Federal Funds Rate, Part 2</a:t>
            </a:r>
          </a:p>
        </p:txBody>
      </p:sp>
      <p:sp>
        <p:nvSpPr>
          <p:cNvPr id="57347" name="Content Placeholder 2"/>
          <p:cNvSpPr>
            <a:spLocks noGrp="1"/>
          </p:cNvSpPr>
          <p:nvPr>
            <p:ph idx="1"/>
          </p:nvPr>
        </p:nvSpPr>
        <p:spPr>
          <a:xfrm>
            <a:off x="304800" y="1066800"/>
            <a:ext cx="8588375" cy="4460875"/>
          </a:xfrm>
        </p:spPr>
        <p:txBody>
          <a:bodyPr/>
          <a:lstStyle/>
          <a:p>
            <a:r>
              <a:rPr lang="en-US" altLang="en-US" dirty="0" smtClean="0"/>
              <a:t>The federal funds rate</a:t>
            </a:r>
          </a:p>
          <a:p>
            <a:pPr lvl="1"/>
            <a:r>
              <a:rPr lang="en-US" altLang="en-US" dirty="0" smtClean="0"/>
              <a:t>Differs from the discount rate</a:t>
            </a:r>
          </a:p>
          <a:p>
            <a:pPr lvl="1"/>
            <a:r>
              <a:rPr lang="en-US" altLang="en-US" dirty="0" smtClean="0"/>
              <a:t>Affects other interest rates as well</a:t>
            </a:r>
          </a:p>
          <a:p>
            <a:pPr lvl="1"/>
            <a:r>
              <a:rPr lang="en-US" altLang="en-US" dirty="0" smtClean="0"/>
              <a:t>Is determined by </a:t>
            </a:r>
            <a:r>
              <a:rPr lang="en-US" altLang="en-US" dirty="0"/>
              <a:t>supply and demand in the market for loans among banks</a:t>
            </a:r>
          </a:p>
          <a:p>
            <a:pPr lvl="1"/>
            <a:r>
              <a:rPr lang="en-US" altLang="en-US" dirty="0" smtClean="0"/>
              <a:t>Targeted by the Fed</a:t>
            </a:r>
          </a:p>
          <a:p>
            <a:pPr lvl="2"/>
            <a:r>
              <a:rPr lang="en-US" altLang="en-US" dirty="0" smtClean="0"/>
              <a:t>Change the federal funds rate</a:t>
            </a:r>
          </a:p>
          <a:p>
            <a:pPr lvl="2"/>
            <a:r>
              <a:rPr lang="en-US" altLang="en-US" dirty="0" smtClean="0"/>
              <a:t>Change the money supply </a:t>
            </a:r>
          </a:p>
        </p:txBody>
      </p:sp>
      <p:sp>
        <p:nvSpPr>
          <p:cNvPr id="57348" name="Footer Placeholder 4"/>
          <p:cNvSpPr>
            <a:spLocks noGrp="1"/>
          </p:cNvSpPr>
          <p:nvPr>
            <p:ph type="ftr" sz="quarter" idx="11"/>
          </p:nvPr>
        </p:nvSpPr>
        <p:spPr bwMode="auto">
          <a:xfrm>
            <a:off x="0" y="6359857"/>
            <a:ext cx="81534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5734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4345A417-5CF8-41E7-8E27-DC4CB7253C1F}" type="slidenum">
              <a:rPr lang="en-US" altLang="en-US" sz="1200" smtClean="0">
                <a:solidFill>
                  <a:srgbClr val="002060"/>
                </a:solidFill>
              </a:rPr>
              <a:pPr algn="ctr" eaLnBrk="1" hangingPunct="1"/>
              <a:t>46</a:t>
            </a:fld>
            <a:endParaRPr lang="en-US" altLang="en-US" sz="1200" smtClean="0">
              <a:solidFill>
                <a:srgbClr val="002060"/>
              </a:solidFill>
            </a:endParaRPr>
          </a:p>
        </p:txBody>
      </p:sp>
    </p:spTree>
    <p:extLst>
      <p:ext uri="{BB962C8B-B14F-4D97-AF65-F5344CB8AC3E}">
        <p14:creationId xmlns:p14="http://schemas.microsoft.com/office/powerpoint/2010/main" val="33502340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wrap="square" anchor="t"/>
          <a:lstStyle/>
          <a:p>
            <a:r>
              <a:rPr lang="en-US" altLang="en-US" dirty="0" smtClean="0"/>
              <a:t>The Federal Funds Rate, Part 3</a:t>
            </a:r>
          </a:p>
        </p:txBody>
      </p:sp>
      <p:sp>
        <p:nvSpPr>
          <p:cNvPr id="58371" name="Content Placeholder 2"/>
          <p:cNvSpPr>
            <a:spLocks noGrp="1"/>
          </p:cNvSpPr>
          <p:nvPr>
            <p:ph idx="1"/>
          </p:nvPr>
        </p:nvSpPr>
        <p:spPr>
          <a:xfrm>
            <a:off x="304800" y="1066800"/>
            <a:ext cx="8588375" cy="4308475"/>
          </a:xfrm>
        </p:spPr>
        <p:txBody>
          <a:bodyPr/>
          <a:lstStyle/>
          <a:p>
            <a:r>
              <a:rPr lang="en-US" altLang="en-US" dirty="0" smtClean="0"/>
              <a:t>The Fed targets the federal funds rate through open-market operations</a:t>
            </a:r>
          </a:p>
          <a:p>
            <a:pPr lvl="1"/>
            <a:r>
              <a:rPr lang="en-US" altLang="en-US" dirty="0" smtClean="0"/>
              <a:t>The Fed buys bonds</a:t>
            </a:r>
          </a:p>
          <a:p>
            <a:pPr lvl="2"/>
            <a:r>
              <a:rPr lang="en-US" altLang="en-US" dirty="0" smtClean="0"/>
              <a:t>Decrease in the federal funds rate</a:t>
            </a:r>
          </a:p>
          <a:p>
            <a:pPr lvl="2"/>
            <a:r>
              <a:rPr lang="en-US" altLang="en-US" dirty="0" smtClean="0"/>
              <a:t>Increase in money supply</a:t>
            </a:r>
          </a:p>
          <a:p>
            <a:pPr lvl="1"/>
            <a:r>
              <a:rPr lang="en-US" altLang="en-US" dirty="0" smtClean="0"/>
              <a:t>The Fed sells bonds</a:t>
            </a:r>
          </a:p>
          <a:p>
            <a:pPr lvl="2"/>
            <a:r>
              <a:rPr lang="en-US" altLang="en-US" dirty="0" smtClean="0"/>
              <a:t>Increase in the federal funds rate</a:t>
            </a:r>
          </a:p>
          <a:p>
            <a:pPr lvl="2"/>
            <a:r>
              <a:rPr lang="en-US" altLang="en-US" dirty="0" smtClean="0"/>
              <a:t>Decrease in money supply</a:t>
            </a:r>
          </a:p>
        </p:txBody>
      </p:sp>
      <p:sp>
        <p:nvSpPr>
          <p:cNvPr id="58372"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5837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D7BA966C-9203-4D55-84D4-F462F4A68B3B}" type="slidenum">
              <a:rPr lang="en-US" altLang="en-US" sz="1200" smtClean="0">
                <a:solidFill>
                  <a:srgbClr val="002060"/>
                </a:solidFill>
              </a:rPr>
              <a:pPr algn="ctr" eaLnBrk="1" hangingPunct="1"/>
              <a:t>47</a:t>
            </a:fld>
            <a:endParaRPr lang="en-US" altLang="en-US" sz="1200" smtClean="0">
              <a:solidFill>
                <a:srgbClr val="002060"/>
              </a:solidFill>
            </a:endParaRPr>
          </a:p>
        </p:txBody>
      </p:sp>
    </p:spTree>
    <p:extLst>
      <p:ext uri="{BB962C8B-B14F-4D97-AF65-F5344CB8AC3E}">
        <p14:creationId xmlns:p14="http://schemas.microsoft.com/office/powerpoint/2010/main" val="19378128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The Fed Funds rate and other rates, </a:t>
            </a:r>
            <a:r>
              <a:rPr lang="en-US" sz="2800" dirty="0" smtClean="0"/>
              <a:t>1970–2016</a:t>
            </a:r>
            <a:endParaRPr lang="en-US" sz="2800" dirty="0"/>
          </a:p>
        </p:txBody>
      </p:sp>
      <p:sp>
        <p:nvSpPr>
          <p:cNvPr id="4" name="Slide Number Placeholder 3"/>
          <p:cNvSpPr>
            <a:spLocks noGrp="1"/>
          </p:cNvSpPr>
          <p:nvPr>
            <p:ph type="sldNum" sz="quarter" idx="4294967295"/>
          </p:nvPr>
        </p:nvSpPr>
        <p:spPr>
          <a:xfrm>
            <a:off x="8618538" y="6473825"/>
            <a:ext cx="520700" cy="379413"/>
          </a:xfrm>
          <a:prstGeom prst="rect">
            <a:avLst/>
          </a:prstGeom>
        </p:spPr>
        <p:txBody>
          <a:bodyPr/>
          <a:lstStyle/>
          <a:p>
            <a:pPr>
              <a:defRPr/>
            </a:pPr>
            <a:fld id="{2F37425F-5E17-4209-B948-B5CE2119E408}" type="slidenum">
              <a:rPr lang="en-US" smtClean="0"/>
              <a:pPr>
                <a:defRPr/>
              </a:pPr>
              <a:t>48</a:t>
            </a:fld>
            <a:endParaRPr lang="en-US" dirty="0"/>
          </a:p>
        </p:txBody>
      </p:sp>
      <p:sp>
        <p:nvSpPr>
          <p:cNvPr id="5" name="Footer Placeholder 4"/>
          <p:cNvSpPr>
            <a:spLocks noGrp="1"/>
          </p:cNvSpPr>
          <p:nvPr>
            <p:ph type="ftr" sz="quarter" idx="4294967295"/>
          </p:nvPr>
        </p:nvSpPr>
        <p:spPr>
          <a:xfrm>
            <a:off x="0" y="6341886"/>
            <a:ext cx="8615363" cy="516114"/>
          </a:xfrm>
          <a:prstGeom prst="rect">
            <a:avLst/>
          </a:prstGeom>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grpSp>
        <p:nvGrpSpPr>
          <p:cNvPr id="13" name="Group 12"/>
          <p:cNvGrpSpPr/>
          <p:nvPr/>
        </p:nvGrpSpPr>
        <p:grpSpPr>
          <a:xfrm>
            <a:off x="-1" y="842963"/>
            <a:ext cx="8991601" cy="5405437"/>
            <a:chOff x="-32732" y="842963"/>
            <a:chExt cx="8991601" cy="5405437"/>
          </a:xfrm>
        </p:grpSpPr>
        <p:grpSp>
          <p:nvGrpSpPr>
            <p:cNvPr id="6" name="Group 5"/>
            <p:cNvGrpSpPr/>
            <p:nvPr/>
          </p:nvGrpSpPr>
          <p:grpSpPr>
            <a:xfrm>
              <a:off x="-32732" y="842963"/>
              <a:ext cx="8991601" cy="5405437"/>
              <a:chOff x="0" y="842963"/>
              <a:chExt cx="8991601" cy="5405437"/>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42963"/>
                <a:ext cx="8991600" cy="5176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8985145"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2" name="Group 11"/>
            <p:cNvGrpSpPr/>
            <p:nvPr/>
          </p:nvGrpSpPr>
          <p:grpSpPr>
            <a:xfrm>
              <a:off x="6096000" y="1295400"/>
              <a:ext cx="2485191" cy="1569660"/>
              <a:chOff x="6096000" y="1295400"/>
              <a:chExt cx="2485191" cy="1569660"/>
            </a:xfrm>
          </p:grpSpPr>
          <p:sp>
            <p:nvSpPr>
              <p:cNvPr id="8" name="TextBox 7"/>
              <p:cNvSpPr txBox="1"/>
              <p:nvPr/>
            </p:nvSpPr>
            <p:spPr>
              <a:xfrm>
                <a:off x="6553200" y="1295400"/>
                <a:ext cx="2027991" cy="1569660"/>
              </a:xfrm>
              <a:prstGeom prst="rect">
                <a:avLst/>
              </a:prstGeom>
              <a:noFill/>
            </p:spPr>
            <p:txBody>
              <a:bodyPr wrap="none" rtlCol="0">
                <a:spAutoFit/>
              </a:bodyPr>
              <a:lstStyle/>
              <a:p>
                <a:r>
                  <a:rPr lang="en-US" sz="2400" dirty="0" smtClean="0"/>
                  <a:t>Fed. Funds</a:t>
                </a:r>
              </a:p>
              <a:p>
                <a:r>
                  <a:rPr lang="en-US" sz="2400" dirty="0" smtClean="0"/>
                  <a:t>Mortgage</a:t>
                </a:r>
              </a:p>
              <a:p>
                <a:r>
                  <a:rPr lang="en-US" sz="2400" dirty="0" smtClean="0"/>
                  <a:t>Prime</a:t>
                </a:r>
              </a:p>
              <a:p>
                <a:r>
                  <a:rPr lang="en-US" sz="2400" dirty="0" smtClean="0"/>
                  <a:t>3 Month T-bill</a:t>
                </a:r>
                <a:endParaRPr lang="en-US" sz="2400" dirty="0"/>
              </a:p>
            </p:txBody>
          </p:sp>
          <p:cxnSp>
            <p:nvCxnSpPr>
              <p:cNvPr id="11" name="Straight Connector 10"/>
              <p:cNvCxnSpPr/>
              <p:nvPr/>
            </p:nvCxnSpPr>
            <p:spPr bwMode="auto">
              <a:xfrm>
                <a:off x="6096000" y="1524000"/>
                <a:ext cx="381000" cy="0"/>
              </a:xfrm>
              <a:prstGeom prst="line">
                <a:avLst/>
              </a:prstGeom>
              <a:noFill/>
              <a:ln w="3810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a:off x="6096000" y="1905000"/>
                <a:ext cx="381000" cy="0"/>
              </a:xfrm>
              <a:prstGeom prst="line">
                <a:avLst/>
              </a:prstGeom>
              <a:noFill/>
              <a:ln w="38100" cap="flat" cmpd="sng" algn="ctr">
                <a:solidFill>
                  <a:srgbClr val="0000FF"/>
                </a:solidFill>
                <a:prstDash val="solid"/>
                <a:round/>
                <a:headEnd type="none" w="med" len="med"/>
                <a:tailEnd type="none" w="med" len="med"/>
              </a:ln>
              <a:effectLst/>
            </p:spPr>
          </p:cxnSp>
          <p:cxnSp>
            <p:nvCxnSpPr>
              <p:cNvPr id="15" name="Straight Connector 14"/>
              <p:cNvCxnSpPr/>
              <p:nvPr/>
            </p:nvCxnSpPr>
            <p:spPr bwMode="auto">
              <a:xfrm>
                <a:off x="6096000" y="2286000"/>
                <a:ext cx="381000" cy="0"/>
              </a:xfrm>
              <a:prstGeom prst="line">
                <a:avLst/>
              </a:prstGeom>
              <a:noFill/>
              <a:ln w="38100" cap="flat" cmpd="sng" algn="ctr">
                <a:solidFill>
                  <a:srgbClr val="D60093"/>
                </a:solidFill>
                <a:prstDash val="solid"/>
                <a:round/>
                <a:headEnd type="none" w="med" len="med"/>
                <a:tailEnd type="none" w="med" len="med"/>
              </a:ln>
              <a:effectLst/>
            </p:spPr>
          </p:cxnSp>
          <p:cxnSp>
            <p:nvCxnSpPr>
              <p:cNvPr id="16" name="Straight Connector 15"/>
              <p:cNvCxnSpPr/>
              <p:nvPr/>
            </p:nvCxnSpPr>
            <p:spPr bwMode="auto">
              <a:xfrm>
                <a:off x="6096000" y="2590800"/>
                <a:ext cx="381000" cy="0"/>
              </a:xfrm>
              <a:prstGeom prst="line">
                <a:avLst/>
              </a:prstGeom>
              <a:noFill/>
              <a:ln w="38100" cap="flat" cmpd="sng" algn="ctr">
                <a:solidFill>
                  <a:srgbClr val="006600"/>
                </a:solidFill>
                <a:prstDash val="solid"/>
                <a:round/>
                <a:headEnd type="none" w="med" len="med"/>
                <a:tailEnd type="none" w="med" len="med"/>
              </a:ln>
              <a:effectLst/>
            </p:spPr>
          </p:cxnSp>
        </p:grpSp>
      </p:grpSp>
    </p:spTree>
    <p:extLst>
      <p:ext uri="{BB962C8B-B14F-4D97-AF65-F5344CB8AC3E}">
        <p14:creationId xmlns:p14="http://schemas.microsoft.com/office/powerpoint/2010/main" val="7432945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381000" y="95250"/>
          <a:ext cx="8667750" cy="6286500"/>
          <a:chOff x="381000" y="95250"/>
          <a:chExt cx="8667750" cy="6286500"/>
        </a:xfrm>
      </p:grpSpPr>
      <p:pic>
        <p:nvPicPr>
          <p:cNvPr id="3" name="FRED Graph Chart" descr="FRED Graph">
            <a:hlinkClick r:id="rId3" tooltip="View this chart in your browser. "/>
          </p:cNvPr>
          <p:cNvPicPr>
            <a:picLocks noChangeAspect="1"/>
          </p:cNvPicPr>
          <p:nvPr/>
        </p:nvPicPr>
        <p:blipFill>
          <a:blip r:embed="rId4"/>
          <a:stretch>
            <a:fillRect/>
          </a:stretch>
        </p:blipFill>
        <p:spPr>
          <a:xfrm>
            <a:off x="476250" y="762000"/>
            <a:ext cx="8191500" cy="5524500"/>
          </a:xfrm>
          <a:prstGeom prst="rect">
            <a:avLst/>
          </a:prstGeom>
        </p:spPr>
      </p:pic>
      <p:sp>
        <p:nvSpPr>
          <p:cNvPr id="5" name="TextBox 4"/>
          <p:cNvSpPr txBox="1"/>
          <p:nvPr/>
        </p:nvSpPr>
        <p:spPr>
          <a:xfrm>
            <a:off x="228600" y="0"/>
            <a:ext cx="6270492" cy="954107"/>
          </a:xfrm>
          <a:prstGeom prst="rect">
            <a:avLst/>
          </a:prstGeom>
          <a:noFill/>
        </p:spPr>
        <p:txBody>
          <a:bodyPr wrap="none" rtlCol="0">
            <a:spAutoFit/>
          </a:bodyPr>
          <a:lstStyle/>
          <a:p>
            <a:pPr lvl="0"/>
            <a:r>
              <a:rPr lang="en-US" sz="2800" dirty="0">
                <a:solidFill>
                  <a:srgbClr val="000000"/>
                </a:solidFill>
                <a:latin typeface="Calibri"/>
              </a:rPr>
              <a:t> Effective Federal Funds Rate (2000-2020)</a:t>
            </a:r>
          </a:p>
          <a:p>
            <a:endParaRPr lang="en-US" sz="2800" dirty="0">
              <a:solidFill>
                <a:srgbClr val="000000"/>
              </a:solidFill>
            </a:endParaRPr>
          </a:p>
        </p:txBody>
      </p:sp>
      <p:sp>
        <p:nvSpPr>
          <p:cNvPr id="6" name="TextBox 5"/>
          <p:cNvSpPr txBox="1"/>
          <p:nvPr/>
        </p:nvSpPr>
        <p:spPr>
          <a:xfrm>
            <a:off x="381000" y="6488668"/>
            <a:ext cx="5105400" cy="369332"/>
          </a:xfrm>
          <a:prstGeom prst="rect">
            <a:avLst/>
          </a:prstGeom>
          <a:noFill/>
        </p:spPr>
        <p:txBody>
          <a:bodyPr wrap="square" rtlCol="0">
            <a:spAutoFit/>
          </a:bodyPr>
          <a:lstStyle/>
          <a:p>
            <a:r>
              <a:rPr lang="en-US" dirty="0">
                <a:hlinkClick r:id="rId5"/>
              </a:rPr>
              <a:t>https://fred.stlouisfed.org/series/EFFR#</a:t>
            </a:r>
            <a:r>
              <a:rPr lang="en-US" dirty="0" smtClean="0">
                <a:hlinkClick r:id="rId5"/>
              </a:rPr>
              <a:t>0</a:t>
            </a:r>
            <a:endParaRPr lang="en-US" dirty="0" smtClean="0"/>
          </a:p>
        </p:txBody>
      </p:sp>
    </p:spTree>
    <p:extLst>
      <p:ext uri="{BB962C8B-B14F-4D97-AF65-F5344CB8AC3E}">
        <p14:creationId xmlns:p14="http://schemas.microsoft.com/office/powerpoint/2010/main" val="28581462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068" y="1"/>
            <a:ext cx="7803931" cy="961900"/>
          </a:xfrm>
        </p:spPr>
        <p:txBody>
          <a:bodyPr/>
          <a:lstStyle/>
          <a:p>
            <a:r>
              <a:rPr lang="en-US" sz="3600" dirty="0"/>
              <a:t>What Money Is and </a:t>
            </a:r>
            <a:r>
              <a:rPr lang="en-US" sz="3600" dirty="0" smtClean="0"/>
              <a:t/>
            </a:r>
            <a:br>
              <a:rPr lang="en-US" sz="3600" dirty="0" smtClean="0"/>
            </a:br>
            <a:r>
              <a:rPr lang="en-US" sz="3600" dirty="0" smtClean="0"/>
              <a:t>Why </a:t>
            </a:r>
            <a:r>
              <a:rPr lang="en-US" sz="3600" dirty="0"/>
              <a:t>It’s Important</a:t>
            </a:r>
          </a:p>
        </p:txBody>
      </p:sp>
      <p:sp>
        <p:nvSpPr>
          <p:cNvPr id="3" name="Content Placeholder 2"/>
          <p:cNvSpPr>
            <a:spLocks noGrp="1"/>
          </p:cNvSpPr>
          <p:nvPr>
            <p:ph idx="1"/>
          </p:nvPr>
        </p:nvSpPr>
        <p:spPr>
          <a:xfrm>
            <a:off x="277813" y="1025525"/>
            <a:ext cx="8866187" cy="5422900"/>
          </a:xfrm>
        </p:spPr>
        <p:txBody>
          <a:bodyPr/>
          <a:lstStyle/>
          <a:p>
            <a:r>
              <a:rPr lang="en-US" dirty="0"/>
              <a:t>Without </a:t>
            </a:r>
            <a:r>
              <a:rPr lang="en-US" dirty="0" smtClean="0"/>
              <a:t>money</a:t>
            </a:r>
          </a:p>
          <a:p>
            <a:pPr lvl="1"/>
            <a:r>
              <a:rPr lang="en-US" dirty="0" smtClean="0"/>
              <a:t>Trade </a:t>
            </a:r>
            <a:r>
              <a:rPr lang="en-US" dirty="0"/>
              <a:t>would require </a:t>
            </a:r>
            <a:r>
              <a:rPr lang="en-US" u="sng" dirty="0" smtClean="0"/>
              <a:t>barter</a:t>
            </a:r>
            <a:r>
              <a:rPr lang="en-US" dirty="0" smtClean="0"/>
              <a:t>: the </a:t>
            </a:r>
            <a:r>
              <a:rPr lang="en-US" dirty="0"/>
              <a:t>exchange of one good or service for another.</a:t>
            </a:r>
          </a:p>
          <a:p>
            <a:pPr lvl="2"/>
            <a:r>
              <a:rPr lang="en-US" dirty="0" smtClean="0"/>
              <a:t>Requires </a:t>
            </a:r>
            <a:r>
              <a:rPr lang="en-US" dirty="0"/>
              <a:t>a </a:t>
            </a:r>
            <a:r>
              <a:rPr lang="en-US" u="sng" dirty="0"/>
              <a:t>double coincidence of </a:t>
            </a:r>
            <a:r>
              <a:rPr lang="en-US" u="sng" dirty="0" smtClean="0"/>
              <a:t>wants:</a:t>
            </a:r>
            <a:r>
              <a:rPr lang="en-US" dirty="0" smtClean="0"/>
              <a:t> </a:t>
            </a:r>
            <a:r>
              <a:rPr lang="en-US" dirty="0"/>
              <a:t>unlikely occurrence that two people each have a good the other wants.</a:t>
            </a:r>
          </a:p>
          <a:p>
            <a:pPr lvl="2"/>
            <a:r>
              <a:rPr lang="en-US" dirty="0" smtClean="0"/>
              <a:t>Waste of resources: people spend </a:t>
            </a:r>
            <a:r>
              <a:rPr lang="en-US" dirty="0"/>
              <a:t>time searching for others to trade </a:t>
            </a:r>
            <a:r>
              <a:rPr lang="en-US" dirty="0" smtClean="0"/>
              <a:t>with </a:t>
            </a:r>
            <a:endParaRPr lang="en-US" dirty="0"/>
          </a:p>
          <a:p>
            <a:r>
              <a:rPr lang="en-US" dirty="0" smtClean="0"/>
              <a:t>Using money</a:t>
            </a:r>
          </a:p>
          <a:p>
            <a:pPr lvl="1"/>
            <a:r>
              <a:rPr lang="en-US" dirty="0" smtClean="0"/>
              <a:t>Solves those problems</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a:t>
            </a:fld>
            <a:endParaRPr lang="en-US" dirty="0"/>
          </a:p>
        </p:txBody>
      </p:sp>
    </p:spTree>
    <p:extLst>
      <p:ext uri="{BB962C8B-B14F-4D97-AF65-F5344CB8AC3E}">
        <p14:creationId xmlns:p14="http://schemas.microsoft.com/office/powerpoint/2010/main" val="1116663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990600"/>
            <a:ext cx="8135560" cy="1754327"/>
          </a:xfrm>
          <a:prstGeom prst="rect">
            <a:avLst/>
          </a:prstGeom>
          <a:noFill/>
        </p:spPr>
        <p:txBody>
          <a:bodyPr wrap="none" rtlCol="0">
            <a:spAutoFit/>
          </a:bodyPr>
          <a:lstStyle/>
          <a:p>
            <a:r>
              <a:rPr lang="en-US" dirty="0">
                <a:hlinkClick r:id="rId2"/>
              </a:rPr>
              <a:t>https://www.federalreserve.gov/monetarypolicy/files/monetary20200129a1.</a:t>
            </a:r>
            <a:r>
              <a:rPr lang="en-US" dirty="0" smtClean="0">
                <a:hlinkClick r:id="rId2"/>
              </a:rPr>
              <a:t>pdf</a:t>
            </a:r>
            <a:endParaRPr lang="en-US" dirty="0" smtClean="0"/>
          </a:p>
          <a:p>
            <a:endParaRPr lang="en-US" dirty="0"/>
          </a:p>
          <a:p>
            <a:r>
              <a:rPr lang="en-US" dirty="0">
                <a:hlinkClick r:id="rId3"/>
              </a:rPr>
              <a:t>https://www.federalreserve.gov/monetarypolicy/</a:t>
            </a:r>
            <a:r>
              <a:rPr lang="en-US" dirty="0" smtClean="0">
                <a:hlinkClick r:id="rId3"/>
              </a:rPr>
              <a:t>fomc.htm</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802456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a:xfrm>
            <a:off x="292912" y="1054100"/>
            <a:ext cx="8698688" cy="5422900"/>
          </a:xfrm>
        </p:spPr>
        <p:txBody>
          <a:bodyPr/>
          <a:lstStyle/>
          <a:p>
            <a:pPr>
              <a:buSzPct val="120000"/>
              <a:buFont typeface="Arial" pitchFamily="34" charset="0"/>
              <a:buChar char="•"/>
            </a:pPr>
            <a:r>
              <a:rPr lang="en-US" sz="3200" dirty="0"/>
              <a:t>Money serves three functions:  medium of exchange, unit of account, and store of value.</a:t>
            </a:r>
          </a:p>
          <a:p>
            <a:pPr>
              <a:buSzPct val="120000"/>
              <a:buFont typeface="Arial" pitchFamily="34" charset="0"/>
              <a:buChar char="•"/>
            </a:pPr>
            <a:r>
              <a:rPr lang="en-US" sz="3200" dirty="0"/>
              <a:t>There are two types of money:  commodity money has intrinsic value; fiat money does not.  </a:t>
            </a:r>
          </a:p>
          <a:p>
            <a:pPr>
              <a:buSzPct val="120000"/>
              <a:buFont typeface="Arial" pitchFamily="34" charset="0"/>
              <a:buChar char="•"/>
            </a:pPr>
            <a:r>
              <a:rPr lang="en-US" sz="3200" dirty="0"/>
              <a:t>The U.S. uses fiat money, which includes currency and various types of  bank deposits.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51</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13720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a:xfrm>
            <a:off x="292912" y="1054100"/>
            <a:ext cx="8698688" cy="5422900"/>
          </a:xfrm>
        </p:spPr>
        <p:txBody>
          <a:bodyPr/>
          <a:lstStyle/>
          <a:p>
            <a:pPr>
              <a:buSzPct val="120000"/>
              <a:buFont typeface="Arial" pitchFamily="34" charset="0"/>
              <a:buChar char="•"/>
            </a:pPr>
            <a:r>
              <a:rPr lang="en-US" sz="3200" dirty="0"/>
              <a:t>In a fractional reserve banking system, banks create money when they make loans.  </a:t>
            </a:r>
            <a:endParaRPr lang="en-US" sz="3200" dirty="0" smtClean="0"/>
          </a:p>
          <a:p>
            <a:pPr lvl="1">
              <a:buSzPct val="120000"/>
              <a:buFont typeface="Arial" pitchFamily="34" charset="0"/>
              <a:buChar char="•"/>
            </a:pPr>
            <a:r>
              <a:rPr lang="en-US" sz="3000" dirty="0" smtClean="0"/>
              <a:t>Bank </a:t>
            </a:r>
            <a:r>
              <a:rPr lang="en-US" sz="3000" dirty="0"/>
              <a:t>reserves have a multiplier effect on the money supply. </a:t>
            </a:r>
          </a:p>
          <a:p>
            <a:pPr>
              <a:buSzPct val="120000"/>
              <a:buFont typeface="Arial" pitchFamily="34" charset="0"/>
              <a:buChar char="•"/>
            </a:pPr>
            <a:r>
              <a:rPr lang="en-US" sz="3200" dirty="0"/>
              <a:t>Because banks are highly leveraged, a small change in the value of a bank’s assets causes a large change in bank capital.  </a:t>
            </a:r>
            <a:endParaRPr lang="en-US" sz="3200" dirty="0" smtClean="0"/>
          </a:p>
          <a:p>
            <a:pPr lvl="1">
              <a:buSzPct val="120000"/>
              <a:buFont typeface="Arial" pitchFamily="34" charset="0"/>
              <a:buChar char="•"/>
            </a:pPr>
            <a:r>
              <a:rPr lang="en-US" sz="3000" dirty="0" smtClean="0"/>
              <a:t>To </a:t>
            </a:r>
            <a:r>
              <a:rPr lang="en-US" sz="3000" dirty="0"/>
              <a:t>protect depositors from bank insolvency, regulators impose minimum capital requirements.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52</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297883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a:xfrm>
            <a:off x="292912" y="1054100"/>
            <a:ext cx="8698688" cy="5422900"/>
          </a:xfrm>
        </p:spPr>
        <p:txBody>
          <a:bodyPr/>
          <a:lstStyle/>
          <a:p>
            <a:pPr>
              <a:buSzPct val="120000"/>
              <a:buFont typeface="Arial" pitchFamily="34" charset="0"/>
              <a:buChar char="•"/>
            </a:pPr>
            <a:r>
              <a:rPr lang="en-US" sz="3000" dirty="0"/>
              <a:t>The Federal Reserve is the central bank of the U.S.  The Fed is responsible for regulating the monetary system. </a:t>
            </a:r>
          </a:p>
          <a:p>
            <a:pPr>
              <a:buSzPct val="120000"/>
              <a:buFont typeface="Arial" pitchFamily="34" charset="0"/>
              <a:buChar char="•"/>
            </a:pPr>
            <a:r>
              <a:rPr lang="en-US" sz="3000" dirty="0"/>
              <a:t>The Fed controls the money supply mainly through open-market operations.  </a:t>
            </a:r>
            <a:endParaRPr lang="en-US" sz="3000" dirty="0" smtClean="0"/>
          </a:p>
          <a:p>
            <a:pPr lvl="1">
              <a:buSzPct val="120000"/>
              <a:buFont typeface="Arial" pitchFamily="34" charset="0"/>
              <a:buChar char="•"/>
            </a:pPr>
            <a:r>
              <a:rPr lang="en-US" sz="2800" dirty="0" smtClean="0"/>
              <a:t>Purchasing government </a:t>
            </a:r>
            <a:r>
              <a:rPr lang="en-US" sz="2800" dirty="0"/>
              <a:t>bonds increases the money supply, selling government </a:t>
            </a:r>
            <a:r>
              <a:rPr lang="en-US" sz="2800" dirty="0" smtClean="0"/>
              <a:t>bonds </a:t>
            </a:r>
            <a:r>
              <a:rPr lang="en-US" sz="2800" dirty="0"/>
              <a:t>decreases it. </a:t>
            </a:r>
          </a:p>
          <a:p>
            <a:pPr>
              <a:buSzPct val="120000"/>
              <a:buFont typeface="Arial" pitchFamily="34" charset="0"/>
              <a:buChar char="•"/>
            </a:pPr>
            <a:r>
              <a:rPr lang="en-US" sz="3000" dirty="0"/>
              <a:t>In recent years, the Fed has set monetary policy by choosing a target for the federal funds rate. </a:t>
            </a:r>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53</a:t>
            </a:fld>
            <a:endParaRPr lang="en-US"/>
          </a:p>
        </p:txBody>
      </p:sp>
      <p:sp>
        <p:nvSpPr>
          <p:cNvPr id="5" name="Footer Placeholder 4"/>
          <p:cNvSpPr>
            <a:spLocks noGrp="1"/>
          </p:cNvSpPr>
          <p:nvPr>
            <p:ph type="ftr" sz="quarter" idx="11"/>
          </p:nvPr>
        </p:nvSpPr>
        <p:spPr/>
        <p:txBody>
          <a:bodyPr/>
          <a:lstStyle/>
          <a:p>
            <a:pPr>
              <a:defRPr/>
            </a:pPr>
            <a:r>
              <a:rPr lang="en-US" smtClean="0">
                <a:solidFill>
                  <a:srgbClr val="000000"/>
                </a:solidFill>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endParaRPr lang="en-US" dirty="0">
              <a:solidFill>
                <a:srgbClr val="000000"/>
              </a:solidFill>
            </a:endParaRPr>
          </a:p>
        </p:txBody>
      </p:sp>
    </p:spTree>
    <p:extLst>
      <p:ext uri="{BB962C8B-B14F-4D97-AF65-F5344CB8AC3E}">
        <p14:creationId xmlns:p14="http://schemas.microsoft.com/office/powerpoint/2010/main" val="2297883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2 Kinds of Money</a:t>
            </a:r>
          </a:p>
        </p:txBody>
      </p:sp>
      <p:sp>
        <p:nvSpPr>
          <p:cNvPr id="3" name="Content Placeholder 2"/>
          <p:cNvSpPr>
            <a:spLocks noGrp="1"/>
          </p:cNvSpPr>
          <p:nvPr>
            <p:ph idx="1"/>
          </p:nvPr>
        </p:nvSpPr>
        <p:spPr/>
        <p:txBody>
          <a:bodyPr/>
          <a:lstStyle/>
          <a:p>
            <a:r>
              <a:rPr lang="en-US" dirty="0"/>
              <a:t>Commodity money: </a:t>
            </a:r>
            <a:endParaRPr lang="en-US" dirty="0" smtClean="0"/>
          </a:p>
          <a:p>
            <a:pPr lvl="1"/>
            <a:r>
              <a:rPr lang="en-US" dirty="0" smtClean="0"/>
              <a:t>Takes </a:t>
            </a:r>
            <a:r>
              <a:rPr lang="en-US" dirty="0"/>
              <a:t>the form of a commodity with intrinsic value</a:t>
            </a:r>
          </a:p>
          <a:p>
            <a:pPr lvl="2"/>
            <a:r>
              <a:rPr lang="en-US" dirty="0"/>
              <a:t>Examples:  gold coins, cigarettes </a:t>
            </a:r>
            <a:endParaRPr lang="en-US" dirty="0" smtClean="0"/>
          </a:p>
          <a:p>
            <a:pPr lvl="2"/>
            <a:endParaRPr lang="en-US" dirty="0" smtClean="0"/>
          </a:p>
          <a:p>
            <a:r>
              <a:rPr lang="en-US" dirty="0" smtClean="0"/>
              <a:t>Fiat money:  </a:t>
            </a:r>
          </a:p>
          <a:p>
            <a:pPr lvl="1"/>
            <a:r>
              <a:rPr lang="en-US" dirty="0" smtClean="0"/>
              <a:t>Money </a:t>
            </a:r>
            <a:r>
              <a:rPr lang="en-US" dirty="0"/>
              <a:t>without intrinsic value, used as money because of </a:t>
            </a:r>
            <a:r>
              <a:rPr lang="en-US" dirty="0" smtClean="0"/>
              <a:t>government </a:t>
            </a:r>
            <a:r>
              <a:rPr lang="en-US" dirty="0"/>
              <a:t>decree</a:t>
            </a:r>
          </a:p>
          <a:p>
            <a:pPr lvl="2"/>
            <a:r>
              <a:rPr lang="en-US" dirty="0"/>
              <a:t>Example:  the U.S. dollar</a:t>
            </a:r>
          </a:p>
          <a:p>
            <a:endParaRPr lang="en-US" dirty="0"/>
          </a:p>
        </p:txBody>
      </p:sp>
      <p:sp>
        <p:nvSpPr>
          <p:cNvPr id="4" name="Slide Number Placeholder 3"/>
          <p:cNvSpPr>
            <a:spLocks noGrp="1"/>
          </p:cNvSpPr>
          <p:nvPr>
            <p:ph type="sldNum" sz="quarter" idx="10"/>
          </p:nvPr>
        </p:nvSpPr>
        <p:spPr/>
        <p:txBody>
          <a:bodyPr/>
          <a:lstStyle/>
          <a:p>
            <a:pPr>
              <a:defRPr/>
            </a:pPr>
            <a:fld id="{073C29DC-2178-4274-9150-45F8EBD31C2D}" type="slidenum">
              <a:rPr lang="en-US" smtClean="0"/>
              <a:pPr>
                <a:defRPr/>
              </a:pPr>
              <a:t>6</a:t>
            </a:fld>
            <a:endParaRPr lang="en-US" dirty="0"/>
          </a:p>
        </p:txBody>
      </p:sp>
    </p:spTree>
    <p:extLst>
      <p:ext uri="{BB962C8B-B14F-4D97-AF65-F5344CB8AC3E}">
        <p14:creationId xmlns:p14="http://schemas.microsoft.com/office/powerpoint/2010/main" val="7987419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wrap="square" anchor="t"/>
          <a:lstStyle/>
          <a:p>
            <a:r>
              <a:rPr lang="en-US" altLang="en-US" dirty="0" smtClean="0"/>
              <a:t>The Meaning of </a:t>
            </a:r>
            <a:r>
              <a:rPr lang="en-US" altLang="en-US" dirty="0" smtClean="0"/>
              <a:t>Money</a:t>
            </a:r>
            <a:endParaRPr lang="en-US" altLang="en-US" dirty="0" smtClean="0"/>
          </a:p>
        </p:txBody>
      </p:sp>
      <p:sp>
        <p:nvSpPr>
          <p:cNvPr id="10243" name="Content Placeholder 2"/>
          <p:cNvSpPr>
            <a:spLocks noGrp="1"/>
          </p:cNvSpPr>
          <p:nvPr>
            <p:ph idx="1"/>
          </p:nvPr>
        </p:nvSpPr>
        <p:spPr>
          <a:xfrm>
            <a:off x="304800" y="1143000"/>
            <a:ext cx="8588375" cy="4994275"/>
          </a:xfrm>
        </p:spPr>
        <p:txBody>
          <a:bodyPr/>
          <a:lstStyle/>
          <a:p>
            <a:r>
              <a:rPr lang="en-US" altLang="en-US" dirty="0" smtClean="0"/>
              <a:t>Money</a:t>
            </a:r>
          </a:p>
          <a:p>
            <a:pPr lvl="1"/>
            <a:r>
              <a:rPr lang="en-US" altLang="en-US" dirty="0" smtClean="0"/>
              <a:t>Set of assets in an economy</a:t>
            </a:r>
          </a:p>
          <a:p>
            <a:pPr lvl="1"/>
            <a:r>
              <a:rPr lang="en-US" altLang="en-US" dirty="0" smtClean="0"/>
              <a:t>That people regularly use</a:t>
            </a:r>
          </a:p>
          <a:p>
            <a:pPr lvl="1"/>
            <a:r>
              <a:rPr lang="en-US" altLang="en-US" dirty="0" smtClean="0"/>
              <a:t>To buy goods and services from other people</a:t>
            </a:r>
          </a:p>
          <a:p>
            <a:r>
              <a:rPr lang="en-US" altLang="en-US" dirty="0"/>
              <a:t>Liquidity</a:t>
            </a:r>
          </a:p>
          <a:p>
            <a:pPr lvl="1"/>
            <a:r>
              <a:rPr lang="en-US" altLang="en-US" dirty="0"/>
              <a:t>Ease with which an asset can be converted into the economy’s medium of exchange</a:t>
            </a:r>
          </a:p>
        </p:txBody>
      </p:sp>
      <p:sp>
        <p:nvSpPr>
          <p:cNvPr id="10244" name="Footer Placeholder 4"/>
          <p:cNvSpPr>
            <a:spLocks noGrp="1"/>
          </p:cNvSpPr>
          <p:nvPr>
            <p:ph type="ftr" sz="quarter" idx="11"/>
          </p:nvPr>
        </p:nvSpPr>
        <p:spPr bwMode="auto">
          <a:xfrm>
            <a:off x="0" y="6359857"/>
            <a:ext cx="81534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1024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33FB5403-C1A0-4044-99D0-E55990386D15}" type="slidenum">
              <a:rPr lang="en-US" altLang="en-US" sz="1200" smtClean="0">
                <a:solidFill>
                  <a:srgbClr val="002060"/>
                </a:solidFill>
              </a:rPr>
              <a:pPr algn="ctr" eaLnBrk="1" hangingPunct="1"/>
              <a:t>7</a:t>
            </a:fld>
            <a:endParaRPr lang="en-US" altLang="en-US" sz="1200" dirty="0" smtClean="0">
              <a:solidFill>
                <a:srgbClr val="002060"/>
              </a:solidFill>
            </a:endParaRPr>
          </a:p>
        </p:txBody>
      </p:sp>
    </p:spTree>
    <p:extLst>
      <p:ext uri="{BB962C8B-B14F-4D97-AF65-F5344CB8AC3E}">
        <p14:creationId xmlns:p14="http://schemas.microsoft.com/office/powerpoint/2010/main" val="26265217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wrap="square" anchor="t"/>
          <a:lstStyle/>
          <a:p>
            <a:r>
              <a:rPr lang="en-US" altLang="en-US" dirty="0" smtClean="0"/>
              <a:t>The 3 Functions of Money</a:t>
            </a:r>
          </a:p>
        </p:txBody>
      </p:sp>
      <p:sp>
        <p:nvSpPr>
          <p:cNvPr id="11267" name="Content Placeholder 2"/>
          <p:cNvSpPr>
            <a:spLocks noGrp="1"/>
          </p:cNvSpPr>
          <p:nvPr>
            <p:ph idx="1"/>
          </p:nvPr>
        </p:nvSpPr>
        <p:spPr/>
        <p:txBody>
          <a:bodyPr/>
          <a:lstStyle/>
          <a:p>
            <a:pPr marL="514350" indent="-514350">
              <a:buFont typeface="+mj-lt"/>
              <a:buAutoNum type="arabicPeriod"/>
            </a:pPr>
            <a:r>
              <a:rPr lang="en-US" altLang="en-US" dirty="0" smtClean="0"/>
              <a:t>Medium of exchange</a:t>
            </a:r>
          </a:p>
          <a:p>
            <a:pPr lvl="1"/>
            <a:r>
              <a:rPr lang="en-US" altLang="en-US" sz="3000" dirty="0" smtClean="0"/>
              <a:t>Item that buyers give to sellers when they want to purchase goods and services</a:t>
            </a:r>
          </a:p>
          <a:p>
            <a:pPr marL="514350" indent="-514350">
              <a:buFont typeface="+mj-lt"/>
              <a:buAutoNum type="arabicPeriod"/>
            </a:pPr>
            <a:r>
              <a:rPr lang="en-US" altLang="en-US" dirty="0" smtClean="0"/>
              <a:t>Unit of account</a:t>
            </a:r>
          </a:p>
          <a:p>
            <a:pPr lvl="1"/>
            <a:r>
              <a:rPr lang="en-US" altLang="en-US" sz="3000" dirty="0" smtClean="0"/>
              <a:t>Yardstick people use to post prices and record debts</a:t>
            </a:r>
          </a:p>
          <a:p>
            <a:pPr marL="514350" indent="-514350">
              <a:buFont typeface="+mj-lt"/>
              <a:buAutoNum type="arabicPeriod"/>
            </a:pPr>
            <a:r>
              <a:rPr lang="en-US" altLang="en-US" dirty="0"/>
              <a:t>Store of value</a:t>
            </a:r>
          </a:p>
          <a:p>
            <a:pPr lvl="1"/>
            <a:r>
              <a:rPr lang="en-US" altLang="en-US" sz="3000" dirty="0"/>
              <a:t>Item that people can use to transfer purchasing power </a:t>
            </a:r>
            <a:r>
              <a:rPr lang="en-US" altLang="en-US" sz="3000" dirty="0" smtClean="0"/>
              <a:t>from </a:t>
            </a:r>
            <a:r>
              <a:rPr lang="en-US" altLang="en-US" sz="3000" dirty="0"/>
              <a:t>the present to the </a:t>
            </a:r>
            <a:r>
              <a:rPr lang="en-US" altLang="en-US" sz="3000" dirty="0" smtClean="0"/>
              <a:t>future</a:t>
            </a:r>
            <a:endParaRPr lang="en-US" altLang="en-US" sz="3000" dirty="0"/>
          </a:p>
        </p:txBody>
      </p:sp>
      <p:sp>
        <p:nvSpPr>
          <p:cNvPr id="11269"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12B02C4F-7D95-4B57-8DF9-A2F430523B98}" type="slidenum">
              <a:rPr lang="en-US" altLang="en-US" sz="1200" smtClean="0">
                <a:solidFill>
                  <a:srgbClr val="002060"/>
                </a:solidFill>
              </a:rPr>
              <a:pPr algn="ctr" eaLnBrk="1" hangingPunct="1"/>
              <a:t>8</a:t>
            </a:fld>
            <a:endParaRPr lang="en-US" altLang="en-US" sz="1200" dirty="0" smtClean="0">
              <a:solidFill>
                <a:srgbClr val="002060"/>
              </a:solidFill>
            </a:endParaRPr>
          </a:p>
        </p:txBody>
      </p:sp>
    </p:spTree>
    <p:extLst>
      <p:ext uri="{BB962C8B-B14F-4D97-AF65-F5344CB8AC3E}">
        <p14:creationId xmlns:p14="http://schemas.microsoft.com/office/powerpoint/2010/main" val="170231459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wrap="square" anchor="t"/>
          <a:lstStyle/>
          <a:p>
            <a:r>
              <a:rPr lang="en-US" altLang="en-US" sz="3600" dirty="0" smtClean="0"/>
              <a:t>Money in the U.S. </a:t>
            </a:r>
            <a:r>
              <a:rPr lang="en-US" altLang="en-US" sz="3600" dirty="0" smtClean="0"/>
              <a:t>Economy</a:t>
            </a:r>
            <a:endParaRPr lang="en-US" altLang="en-US" sz="3600" dirty="0" smtClean="0"/>
          </a:p>
        </p:txBody>
      </p:sp>
      <p:sp>
        <p:nvSpPr>
          <p:cNvPr id="15363" name="Content Placeholder 2"/>
          <p:cNvSpPr>
            <a:spLocks noGrp="1"/>
          </p:cNvSpPr>
          <p:nvPr>
            <p:ph idx="1"/>
          </p:nvPr>
        </p:nvSpPr>
        <p:spPr>
          <a:xfrm>
            <a:off x="304800" y="1066800"/>
            <a:ext cx="8588375" cy="4994275"/>
          </a:xfrm>
        </p:spPr>
        <p:txBody>
          <a:bodyPr/>
          <a:lstStyle/>
          <a:p>
            <a:r>
              <a:rPr lang="en-US" altLang="en-US" dirty="0" smtClean="0"/>
              <a:t>Money </a:t>
            </a:r>
            <a:r>
              <a:rPr lang="en-US" altLang="en-US" dirty="0" smtClean="0"/>
              <a:t>stock (or Money Supply)</a:t>
            </a:r>
            <a:endParaRPr lang="en-US" altLang="en-US" dirty="0" smtClean="0"/>
          </a:p>
          <a:p>
            <a:pPr lvl="1"/>
            <a:r>
              <a:rPr lang="en-US" altLang="en-US" dirty="0" smtClean="0"/>
              <a:t>Quantity of money circulating in the </a:t>
            </a:r>
            <a:r>
              <a:rPr lang="en-US" altLang="en-US" dirty="0" smtClean="0"/>
              <a:t>economy</a:t>
            </a:r>
            <a:endParaRPr lang="en-US" altLang="en-US" dirty="0" smtClean="0"/>
          </a:p>
        </p:txBody>
      </p:sp>
      <p:sp>
        <p:nvSpPr>
          <p:cNvPr id="15364" name="Footer Placeholder 4"/>
          <p:cNvSpPr>
            <a:spLocks noGrp="1"/>
          </p:cNvSpPr>
          <p:nvPr>
            <p:ph type="ftr" sz="quarter" idx="11"/>
          </p:nvPr>
        </p:nvSpPr>
        <p:spPr bwMode="auto">
          <a:xfrm>
            <a:off x="0" y="6359857"/>
            <a:ext cx="8229600" cy="498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r>
              <a:rPr lang="en-US" altLang="en-US" sz="1000" dirty="0" smtClean="0">
                <a:solidFill>
                  <a:schemeClr val="tx1"/>
                </a:solidFill>
                <a:cs typeface="Arial" charset="0"/>
              </a:rPr>
              <a:t>© 2018 Cengage Learning®. May not be scanned, copied or duplicated, or posted to a publicly accessible website, in whole or in part, except for use as permitted in a license distributed with a certain product or service or otherwise on a password-protected website or school-approved learning management system for classroom use.</a:t>
            </a:r>
          </a:p>
        </p:txBody>
      </p:sp>
      <p:sp>
        <p:nvSpPr>
          <p:cNvPr id="15365"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Lst>
        </p:spPr>
        <p:txBody>
          <a:bodyPr/>
          <a:lstStyle>
            <a:lvl1pPr algn="l" eaLnBrk="0" hangingPunct="0">
              <a:defRPr sz="3400">
                <a:solidFill>
                  <a:srgbClr val="005EA4"/>
                </a:solidFill>
                <a:latin typeface="Arial" charset="0"/>
              </a:defRPr>
            </a:lvl1pPr>
            <a:lvl2pPr marL="742950" indent="-285750" algn="l" eaLnBrk="0" hangingPunct="0">
              <a:buFont typeface="Arial" charset="0"/>
              <a:buChar char="–"/>
              <a:defRPr sz="3200">
                <a:solidFill>
                  <a:schemeClr val="tx1"/>
                </a:solidFill>
                <a:latin typeface="Arial" charset="0"/>
              </a:defRPr>
            </a:lvl2pPr>
            <a:lvl3pPr marL="1143000" indent="-228600" algn="l" eaLnBrk="0" hangingPunct="0">
              <a:buSzPct val="90000"/>
              <a:defRPr sz="2800">
                <a:solidFill>
                  <a:schemeClr val="tx1"/>
                </a:solidFill>
                <a:latin typeface="Arial" charset="0"/>
              </a:defRPr>
            </a:lvl3pPr>
            <a:lvl4pPr marL="1600200" indent="-228600" algn="l" eaLnBrk="0" hangingPunct="0">
              <a:buChar char="–"/>
              <a:defRPr sz="2400">
                <a:solidFill>
                  <a:schemeClr val="tx1"/>
                </a:solidFill>
                <a:latin typeface="Arial" charset="0"/>
              </a:defRPr>
            </a:lvl4pPr>
            <a:lvl5pPr marL="2057400" indent="-228600" algn="l" eaLnBrk="0" hangingPunct="0">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fld id="{2616144B-F2A7-447E-BDEA-98E1929F7CB1}" type="slidenum">
              <a:rPr lang="en-US" altLang="en-US" sz="1200" smtClean="0">
                <a:solidFill>
                  <a:srgbClr val="002060"/>
                </a:solidFill>
              </a:rPr>
              <a:pPr algn="ctr" eaLnBrk="1" hangingPunct="1"/>
              <a:t>9</a:t>
            </a:fld>
            <a:endParaRPr lang="en-US" altLang="en-US" sz="1200" dirty="0" smtClean="0">
              <a:solidFill>
                <a:srgbClr val="002060"/>
              </a:solidFill>
            </a:endParaRPr>
          </a:p>
        </p:txBody>
      </p:sp>
    </p:spTree>
    <p:extLst>
      <p:ext uri="{BB962C8B-B14F-4D97-AF65-F5344CB8AC3E}">
        <p14:creationId xmlns:p14="http://schemas.microsoft.com/office/powerpoint/2010/main" val="22525844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hapter title">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ro / Summary">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ctiveLearning">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sk Experts">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42900" marR="0" indent="-342900" algn="ctr" defTabSz="914400" rtl="0" eaLnBrk="1" fontAlgn="base" latinLnBrk="0" hangingPunct="1">
          <a:lnSpc>
            <a:spcPct val="100000"/>
          </a:lnSpc>
          <a:spcBef>
            <a:spcPct val="20000"/>
          </a:spcBef>
          <a:spcAft>
            <a:spcPct val="0"/>
          </a:spcAft>
          <a:buClrTx/>
          <a:buSzTx/>
          <a:buFontTx/>
          <a:buChar char="•"/>
          <a:tabLst/>
          <a:defRPr kumimoji="0" lang="en-US" sz="3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27868</TotalTime>
  <Words>5055</Words>
  <Application>Microsoft Macintosh PowerPoint</Application>
  <PresentationFormat>On-screen Show (4:3)</PresentationFormat>
  <Paragraphs>565</Paragraphs>
  <Slides>53</Slides>
  <Notes>23</Notes>
  <HiddenSlides>1</HiddenSlides>
  <MMClips>0</MMClips>
  <ScaleCrop>false</ScaleCrop>
  <HeadingPairs>
    <vt:vector size="4" baseType="variant">
      <vt:variant>
        <vt:lpstr>Theme</vt:lpstr>
      </vt:variant>
      <vt:variant>
        <vt:i4>9</vt:i4>
      </vt:variant>
      <vt:variant>
        <vt:lpstr>Slide Titles</vt:lpstr>
      </vt:variant>
      <vt:variant>
        <vt:i4>53</vt:i4>
      </vt:variant>
    </vt:vector>
  </HeadingPairs>
  <TitlesOfParts>
    <vt:vector size="62" baseType="lpstr">
      <vt:lpstr>Chapter title</vt:lpstr>
      <vt:lpstr>Intro / Summary</vt:lpstr>
      <vt:lpstr>Chapter content</vt:lpstr>
      <vt:lpstr>Figure</vt:lpstr>
      <vt:lpstr>Table</vt:lpstr>
      <vt:lpstr>ActiveLearning</vt:lpstr>
      <vt:lpstr>Case study</vt:lpstr>
      <vt:lpstr>Ask Experts</vt:lpstr>
      <vt:lpstr>Appendix</vt:lpstr>
      <vt:lpstr>PowerPoint Presentation</vt:lpstr>
      <vt:lpstr>PowerPoint Presentation</vt:lpstr>
      <vt:lpstr>Ch. 29</vt:lpstr>
      <vt:lpstr>Look for the answers to these questions:</vt:lpstr>
      <vt:lpstr>What Money Is and  Why It’s Important</vt:lpstr>
      <vt:lpstr>The 2 Kinds of Money</vt:lpstr>
      <vt:lpstr>The Meaning of Money</vt:lpstr>
      <vt:lpstr>The 3 Functions of Money</vt:lpstr>
      <vt:lpstr>Money in the U.S. Economy</vt:lpstr>
      <vt:lpstr>Money in the U.S. Economy</vt:lpstr>
      <vt:lpstr>M1</vt:lpstr>
      <vt:lpstr>Two Measures of the Money Stock for the U.S. Economy</vt:lpstr>
      <vt:lpstr>Are Credit Card Money?</vt:lpstr>
      <vt:lpstr>The Federal Reserve System</vt:lpstr>
      <vt:lpstr>The Fed’s Organization, Part 3</vt:lpstr>
      <vt:lpstr>The Structure of the Fed</vt:lpstr>
      <vt:lpstr>The Fed’s Organization</vt:lpstr>
      <vt:lpstr>PowerPoint Presentation</vt:lpstr>
      <vt:lpstr>The Fed’s Organization</vt:lpstr>
      <vt:lpstr>Location of the 12 Regional Fed Reserve </vt:lpstr>
      <vt:lpstr>The Structure of the Federal Reserve System</vt:lpstr>
      <vt:lpstr>Federal Open Market Committee, Part 1</vt:lpstr>
      <vt:lpstr>The Fed’s Organization</vt:lpstr>
      <vt:lpstr>Banks and the Money Supply</vt:lpstr>
      <vt:lpstr>Bank Reserves</vt:lpstr>
      <vt:lpstr>Bank T-Account</vt:lpstr>
      <vt:lpstr>Banks and the Money Supply: An Example</vt:lpstr>
      <vt:lpstr>Banks and the Money Supply: An Example</vt:lpstr>
      <vt:lpstr>Banks and the Money Supply: An Example</vt:lpstr>
      <vt:lpstr>Banks and the Money Supply: An Example</vt:lpstr>
      <vt:lpstr>Banks and the Money Supply: An Example</vt:lpstr>
      <vt:lpstr>Banks and the Money Supply: An Example</vt:lpstr>
      <vt:lpstr>Banks and the Money Supply: An Example</vt:lpstr>
      <vt:lpstr>Banks and the Money Supply: An Example</vt:lpstr>
      <vt:lpstr>The Money Multiplier</vt:lpstr>
      <vt:lpstr>The Money Multiplier</vt:lpstr>
      <vt:lpstr>Fed’s Tools of Monetary Control, Part 1</vt:lpstr>
      <vt:lpstr>Fed’s Tools of Monetary Control, Part 2</vt:lpstr>
      <vt:lpstr>Fed’s Tools of Monetary Control, Part 3</vt:lpstr>
      <vt:lpstr>Fed’s Tools of Monetary Control, Part 4</vt:lpstr>
      <vt:lpstr>Fed’s Tools of Monetary Control, Part 5</vt:lpstr>
      <vt:lpstr>Fed’s Tools of Monetary Control, Part 6</vt:lpstr>
      <vt:lpstr>Fed’s Tools of Monetary Control, Part 7</vt:lpstr>
      <vt:lpstr>Problems in Controlling the Money Supply </vt:lpstr>
      <vt:lpstr>The Federal Funds Rate, Part 1</vt:lpstr>
      <vt:lpstr>The Federal Funds Rate, Part 2</vt:lpstr>
      <vt:lpstr>The Federal Funds Rate, Part 3</vt:lpstr>
      <vt:lpstr>The Fed Funds rate and other rates, 1970–2016</vt:lpstr>
      <vt:lpstr>PowerPoint Presentation</vt:lpstr>
      <vt:lpstr>PowerPoint Presentation</vt:lpstr>
      <vt:lpstr>Summary </vt:lpstr>
      <vt:lpstr>Summary </vt:lpstr>
      <vt:lpstr>Summary </vt:lpstr>
    </vt:vector>
  </TitlesOfParts>
  <Company>Eastern Illinois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Andreea Chiritescu</dc:creator>
  <cp:lastModifiedBy>Yuki Takatsuka</cp:lastModifiedBy>
  <cp:revision>1363</cp:revision>
  <dcterms:created xsi:type="dcterms:W3CDTF">2016-03-16T19:41:09Z</dcterms:created>
  <dcterms:modified xsi:type="dcterms:W3CDTF">2020-02-10T22:02:49Z</dcterms:modified>
</cp:coreProperties>
</file>